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553" r:id="rId2"/>
    <p:sldId id="617" r:id="rId3"/>
    <p:sldId id="353" r:id="rId4"/>
    <p:sldId id="356" r:id="rId5"/>
    <p:sldId id="618" r:id="rId6"/>
    <p:sldId id="619" r:id="rId7"/>
    <p:sldId id="620" r:id="rId8"/>
    <p:sldId id="642" r:id="rId9"/>
    <p:sldId id="658" r:id="rId10"/>
    <p:sldId id="643" r:id="rId11"/>
    <p:sldId id="646" r:id="rId12"/>
    <p:sldId id="634" r:id="rId13"/>
    <p:sldId id="627" r:id="rId14"/>
    <p:sldId id="628" r:id="rId15"/>
    <p:sldId id="650" r:id="rId16"/>
    <p:sldId id="566" r:id="rId17"/>
    <p:sldId id="564" r:id="rId18"/>
    <p:sldId id="622" r:id="rId19"/>
    <p:sldId id="493" r:id="rId20"/>
    <p:sldId id="571" r:id="rId21"/>
    <p:sldId id="573" r:id="rId22"/>
    <p:sldId id="574" r:id="rId23"/>
    <p:sldId id="575" r:id="rId24"/>
    <p:sldId id="577" r:id="rId25"/>
    <p:sldId id="501" r:id="rId26"/>
    <p:sldId id="633" r:id="rId27"/>
    <p:sldId id="596" r:id="rId28"/>
    <p:sldId id="582" r:id="rId29"/>
    <p:sldId id="583" r:id="rId30"/>
    <p:sldId id="629" r:id="rId31"/>
    <p:sldId id="510" r:id="rId32"/>
    <p:sldId id="652" r:id="rId33"/>
    <p:sldId id="512" r:id="rId34"/>
    <p:sldId id="513" r:id="rId35"/>
    <p:sldId id="639" r:id="rId36"/>
    <p:sldId id="659" r:id="rId37"/>
    <p:sldId id="581" r:id="rId38"/>
    <p:sldId id="615" r:id="rId39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58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ggert, Travis" initials="E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717073"/>
    <a:srgbClr val="D5EFFF"/>
    <a:srgbClr val="00131E"/>
    <a:srgbClr val="D9F1FF"/>
    <a:srgbClr val="D6A300"/>
    <a:srgbClr val="FF671F"/>
    <a:srgbClr val="4A245E"/>
    <a:srgbClr val="CC292B"/>
    <a:srgbClr val="D60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25" autoAdjust="0"/>
    <p:restoredTop sz="94726" autoAdjust="0"/>
  </p:normalViewPr>
  <p:slideViewPr>
    <p:cSldViewPr snapToGrid="0" snapToObjects="1">
      <p:cViewPr varScale="1">
        <p:scale>
          <a:sx n="117" d="100"/>
          <a:sy n="117" d="100"/>
        </p:scale>
        <p:origin x="-1920" y="-102"/>
      </p:cViewPr>
      <p:guideLst>
        <p:guide orient="horz" pos="1058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1002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16365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16365"/>
                </a:solidFill>
              </a:defRPr>
            </a:lvl1pPr>
          </a:lstStyle>
          <a:p>
            <a:fld id="{70985A4A-D9F2-4930-B079-7345E092D33C}" type="datetime1">
              <a:rPr lang="en-US">
                <a:solidFill>
                  <a:schemeClr val="tx1"/>
                </a:solidFill>
              </a:rPr>
              <a:pPr/>
              <a:t>10/23/2020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16365"/>
                </a:solidFill>
              </a:defRPr>
            </a:lvl1pPr>
          </a:lstStyle>
          <a:p>
            <a:fld id="{9F9F9540-96BF-4884-A81D-635DB8BCCC63}" type="slidenum">
              <a:rPr lang="en-US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0168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66800" y="434096"/>
            <a:ext cx="3924401" cy="294330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07413" y="8784077"/>
            <a:ext cx="980904" cy="2707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E66DD58-06CA-4B76-8068-76D0CA771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Notes Placeholder 8"/>
          <p:cNvSpPr>
            <a:spLocks noGrp="1"/>
          </p:cNvSpPr>
          <p:nvPr>
            <p:ph type="body" sz="quarter" idx="3"/>
          </p:nvPr>
        </p:nvSpPr>
        <p:spPr>
          <a:xfrm>
            <a:off x="685800" y="3503489"/>
            <a:ext cx="5486400" cy="5107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600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52400" indent="-152400" algn="l" defTabSz="457200" rtl="0" eaLnBrk="0" fontAlgn="base" hangingPunct="0">
      <a:lnSpc>
        <a:spcPct val="95000"/>
      </a:lnSpc>
      <a:spcBef>
        <a:spcPts val="1200"/>
      </a:spcBef>
      <a:spcAft>
        <a:spcPct val="0"/>
      </a:spcAft>
      <a:buClr>
        <a:schemeClr val="accent3"/>
      </a:buClr>
      <a:buFont typeface="Arial" pitchFamily="34" charset="0"/>
      <a:buChar char="•"/>
      <a:defRPr kumimoji="0" lang="en-US" sz="1200" b="0" i="0" u="none" strike="noStrike" kern="1200" cap="none" spc="0" normalizeH="0" baseline="0" noProof="0" dirty="0" smtClean="0">
        <a:ln>
          <a:noFill/>
        </a:ln>
        <a:solidFill>
          <a:schemeClr val="tx1">
            <a:lumMod val="50000"/>
          </a:schemeClr>
        </a:solidFill>
        <a:effectLst/>
        <a:uLnTx/>
        <a:uFillTx/>
        <a:latin typeface="+mn-lt"/>
        <a:ea typeface="+mn-ea"/>
        <a:cs typeface="Arial" pitchFamily="34" charset="0"/>
      </a:defRPr>
    </a:lvl1pPr>
    <a:lvl2pPr marL="385763" indent="-157163" algn="l" defTabSz="457200" rtl="0" eaLnBrk="0" fontAlgn="base" hangingPunct="0">
      <a:lnSpc>
        <a:spcPct val="95000"/>
      </a:lnSpc>
      <a:spcBef>
        <a:spcPts val="600"/>
      </a:spcBef>
      <a:spcAft>
        <a:spcPct val="0"/>
      </a:spcAft>
      <a:buClr>
        <a:schemeClr val="accent3"/>
      </a:buClr>
      <a:buFont typeface="Calibri" pitchFamily="34" charset="0"/>
      <a:buChar char="–"/>
      <a:defRPr kumimoji="0" lang="en-US" sz="1100" b="0" i="0" u="none" strike="noStrike" kern="1200" cap="none" spc="0" normalizeH="0" baseline="0" noProof="0" dirty="0" smtClean="0">
        <a:ln>
          <a:noFill/>
        </a:ln>
        <a:solidFill>
          <a:schemeClr val="tx1">
            <a:lumMod val="50000"/>
          </a:schemeClr>
        </a:solidFill>
        <a:effectLst/>
        <a:uLnTx/>
        <a:uFillTx/>
        <a:latin typeface="+mn-lt"/>
        <a:ea typeface="+mn-ea"/>
        <a:cs typeface="Arial" pitchFamily="34" charset="0"/>
      </a:defRPr>
    </a:lvl2pPr>
    <a:lvl3pPr marL="628650" indent="-128588" algn="l" defTabSz="457200" rtl="0" eaLnBrk="0" fontAlgn="base" hangingPunct="0">
      <a:lnSpc>
        <a:spcPct val="95000"/>
      </a:lnSpc>
      <a:spcBef>
        <a:spcPts val="300"/>
      </a:spcBef>
      <a:spcAft>
        <a:spcPct val="0"/>
      </a:spcAft>
      <a:buClr>
        <a:schemeClr val="accent3"/>
      </a:buClr>
      <a:buFont typeface="Arial" pitchFamily="34" charset="0"/>
      <a:buChar char="•"/>
      <a:defRPr kumimoji="0" lang="en-US" sz="1000" b="0" i="0" u="none" strike="noStrike" kern="1200" cap="none" spc="0" normalizeH="0" baseline="0" noProof="0" dirty="0" smtClean="0">
        <a:ln>
          <a:noFill/>
        </a:ln>
        <a:solidFill>
          <a:schemeClr val="tx1">
            <a:lumMod val="50000"/>
          </a:schemeClr>
        </a:solidFill>
        <a:effectLst/>
        <a:uLnTx/>
        <a:uFillTx/>
        <a:latin typeface="+mn-lt"/>
        <a:ea typeface="+mn-ea"/>
        <a:cs typeface="Arial" pitchFamily="34" charset="0"/>
      </a:defRPr>
    </a:lvl3pPr>
    <a:lvl4pPr marL="876300" indent="-133350" algn="l" defTabSz="457200" rtl="0" eaLnBrk="0" fontAlgn="base" hangingPunct="0">
      <a:lnSpc>
        <a:spcPct val="95000"/>
      </a:lnSpc>
      <a:spcBef>
        <a:spcPts val="200"/>
      </a:spcBef>
      <a:spcAft>
        <a:spcPct val="0"/>
      </a:spcAft>
      <a:buClr>
        <a:schemeClr val="accent3"/>
      </a:buClr>
      <a:buFont typeface="Calibri" pitchFamily="34" charset="0"/>
      <a:buChar char="–"/>
      <a:defRPr kumimoji="0" lang="en-US" sz="900" b="0" i="0" u="none" strike="noStrike" kern="1200" cap="none" spc="0" normalizeH="0" baseline="0" noProof="0" dirty="0" smtClean="0">
        <a:ln>
          <a:noFill/>
        </a:ln>
        <a:solidFill>
          <a:schemeClr val="tx1">
            <a:lumMod val="50000"/>
          </a:schemeClr>
        </a:solidFill>
        <a:effectLst/>
        <a:uLnTx/>
        <a:uFillTx/>
        <a:latin typeface="+mn-lt"/>
        <a:ea typeface="+mn-ea"/>
        <a:cs typeface="Arial" pitchFamily="34" charset="0"/>
      </a:defRPr>
    </a:lvl4pPr>
    <a:lvl5pPr marL="1109663" indent="-138113" algn="l" defTabSz="457200" rtl="0" eaLnBrk="0" fontAlgn="base" hangingPunct="0">
      <a:lnSpc>
        <a:spcPct val="95000"/>
      </a:lnSpc>
      <a:spcBef>
        <a:spcPts val="100"/>
      </a:spcBef>
      <a:spcAft>
        <a:spcPct val="0"/>
      </a:spcAft>
      <a:buClr>
        <a:schemeClr val="accent3"/>
      </a:buClr>
      <a:buFont typeface="Arial" pitchFamily="34" charset="0"/>
      <a:buChar char="•"/>
      <a:defRPr kumimoji="0" lang="en-US" sz="800" b="0" i="0" u="none" strike="noStrike" kern="1200" cap="none" spc="0" normalizeH="0" baseline="0" noProof="0" dirty="0" smtClean="0">
        <a:ln>
          <a:noFill/>
        </a:ln>
        <a:solidFill>
          <a:schemeClr val="tx1">
            <a:lumMod val="50000"/>
          </a:schemeClr>
        </a:solidFill>
        <a:effectLst/>
        <a:uLnTx/>
        <a:uFillTx/>
        <a:latin typeface="+mn-lt"/>
        <a:ea typeface="+mn-ea"/>
        <a:cs typeface="Arial" pitchFamily="34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6850" y="433388"/>
            <a:ext cx="3924300" cy="2943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807413" y="8784077"/>
            <a:ext cx="980904" cy="2707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B343853-DF33-43AE-80C4-F083B5C3D80E}" type="slidenum">
              <a:rPr lang="en-US" altLang="en-US" sz="1200" b="0" smtClean="0"/>
              <a:pPr eaLnBrk="1" hangingPunct="1"/>
              <a:t>1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473405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4743226-8A56-4798-A83C-B73D0AF40D36}" type="slidenum">
              <a:rPr lang="en-US" altLang="en-US" sz="1200" b="0" smtClean="0"/>
              <a:pPr eaLnBrk="1" hangingPunct="1"/>
              <a:t>3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62902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655FB7-17E8-4BCB-B163-2E4469152835}" type="slidenum">
              <a:rPr lang="en-US" altLang="en-US" sz="1200" b="0" smtClean="0"/>
              <a:pPr eaLnBrk="1" hangingPunct="1"/>
              <a:t>4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932685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218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18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F49BC8-868D-4F27-B73A-146DA4E9CA2C}" type="slidenum">
              <a:rPr lang="en-US" altLang="en-US" sz="1200" b="0" smtClean="0"/>
              <a:pPr eaLnBrk="1" hangingPunct="1"/>
              <a:t>8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768597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5958BB6-BE8D-4DAC-B412-41F6230B04B7}" type="slidenum">
              <a:rPr lang="en-US" altLang="en-US" sz="1200" b="0" smtClean="0"/>
              <a:pPr eaLnBrk="1" hangingPunct="1"/>
              <a:t>9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082537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39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0680152-016F-42A3-9F61-A50CE23B16C9}" type="slidenum">
              <a:rPr lang="en-US" altLang="en-US" sz="1200" b="0" smtClean="0"/>
              <a:pPr eaLnBrk="1" hangingPunct="1"/>
              <a:t>10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755090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37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05CCD61-D95D-4F6C-998E-3D4F6CF1CC5C}" type="slidenum">
              <a:rPr lang="en-US" altLang="en-US" sz="1200" b="0" smtClean="0"/>
              <a:pPr eaLnBrk="1" hangingPunct="1"/>
              <a:t>11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200855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62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62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04B5D2-F29E-4764-A589-20F82D90AEA4}" type="slidenum">
              <a:rPr lang="en-US" altLang="en-US" sz="1200" b="0" smtClean="0"/>
              <a:pPr eaLnBrk="1" hangingPunct="1"/>
              <a:t>13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4276014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62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62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04B5D2-F29E-4764-A589-20F82D90AEA4}" type="slidenum">
              <a:rPr lang="en-US" altLang="en-US" sz="1200" b="0" smtClean="0"/>
              <a:pPr eaLnBrk="1" hangingPunct="1"/>
              <a:t>14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818513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47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7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2CFB1C3-6BFB-4A8F-AD7B-5C364CB4E4A4}" type="slidenum">
              <a:rPr lang="en-US" altLang="en-US" sz="1200" b="0" smtClean="0"/>
              <a:pPr eaLnBrk="1" hangingPunct="1"/>
              <a:t>15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092833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50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50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2A57387-C7A8-4931-80F5-0796F17B8303}" type="slidenum">
              <a:rPr lang="en-US" altLang="en-US" sz="1200" b="0" smtClean="0"/>
              <a:pPr eaLnBrk="1" hangingPunct="1"/>
              <a:t>16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976726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48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5203386-BFA4-43C0-89B9-68E7FFC38038}" type="slidenum">
              <a:rPr lang="en-US" altLang="en-US" sz="1200" b="0" smtClean="0"/>
              <a:pPr eaLnBrk="1" hangingPunct="1"/>
              <a:t>17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830946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52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52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5CF2551-679B-4F72-86A8-A5C9155E20C3}" type="slidenum">
              <a:rPr lang="en-US" altLang="en-US" sz="1200" b="0" smtClean="0"/>
              <a:pPr eaLnBrk="1" hangingPunct="1"/>
              <a:t>18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24111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56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56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39E1CD1-D037-4C03-9984-1BEDFA190C92}" type="slidenum">
              <a:rPr lang="en-US" altLang="en-US" sz="1200" b="0" smtClean="0"/>
              <a:pPr eaLnBrk="1" hangingPunct="1"/>
              <a:t>19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280411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55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55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567C55-43A5-4A31-A74B-F211B01BA5A6}" type="slidenum">
              <a:rPr lang="en-US" altLang="en-US" sz="1200" b="0" smtClean="0"/>
              <a:pPr eaLnBrk="1" hangingPunct="1"/>
              <a:t>20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4198245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59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59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9B949F-F4E5-4E05-876D-F4EB8D305D8D}" type="slidenum">
              <a:rPr lang="en-US" altLang="en-US" sz="1200" b="0" smtClean="0"/>
              <a:pPr eaLnBrk="1" hangingPunct="1"/>
              <a:t>21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196161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60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60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55D3E25-55CE-4DBB-B8C9-5F3064BC4EDE}" type="slidenum">
              <a:rPr lang="en-US" altLang="en-US" sz="1200" b="0" smtClean="0"/>
              <a:pPr eaLnBrk="1" hangingPunct="1"/>
              <a:t>22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008263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61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61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BA80237-88E3-49C6-BCC7-EFFFC2706ED1}" type="slidenum">
              <a:rPr lang="en-US" altLang="en-US" sz="1200" b="0" smtClean="0"/>
              <a:pPr eaLnBrk="1" hangingPunct="1"/>
              <a:t>23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652592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63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63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557B04A-03D9-4FF7-8B58-ED6593003307}" type="slidenum">
              <a:rPr lang="en-US" altLang="en-US" sz="1200" b="0" smtClean="0"/>
              <a:pPr eaLnBrk="1" hangingPunct="1"/>
              <a:t>24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967540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64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64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66AA260-0793-4D35-B50B-1BE23A380E60}" type="slidenum">
              <a:rPr lang="en-US" altLang="en-US" sz="1200" b="0" smtClean="0"/>
              <a:pPr eaLnBrk="1" hangingPunct="1"/>
              <a:t>25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9231781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9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9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B9E517-7CCD-478F-AF53-15AB13ADCEC1}" type="slidenum">
              <a:rPr lang="en-US" altLang="en-US" sz="1200" b="0" smtClean="0"/>
              <a:pPr eaLnBrk="1" hangingPunct="1"/>
              <a:t>26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749306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6850" y="433388"/>
            <a:ext cx="3924300" cy="2943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807413" y="8784077"/>
            <a:ext cx="980904" cy="2707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B343853-DF33-43AE-80C4-F083B5C3D80E}" type="slidenum">
              <a:rPr lang="en-US" altLang="en-US" sz="1200" b="0" smtClean="0"/>
              <a:pPr eaLnBrk="1" hangingPunct="1"/>
              <a:t>27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9635617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8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8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214D6D3-0677-4F21-8121-5140714CE5DC}" type="slidenum">
              <a:rPr lang="en-US" altLang="en-US" sz="1200" b="0" smtClean="0"/>
              <a:pPr eaLnBrk="1" hangingPunct="1"/>
              <a:t>28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637523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9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9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B9E517-7CCD-478F-AF53-15AB13ADCEC1}" type="slidenum">
              <a:rPr lang="en-US" altLang="en-US" sz="1200" b="0" smtClean="0"/>
              <a:pPr eaLnBrk="1" hangingPunct="1"/>
              <a:t>29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4790606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8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8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214D6D3-0677-4F21-8121-5140714CE5DC}" type="slidenum">
              <a:rPr lang="en-US" altLang="en-US" sz="1200" b="0" smtClean="0"/>
              <a:pPr eaLnBrk="1" hangingPunct="1"/>
              <a:t>30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872015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3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3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72F0E50-D68A-475F-A8F9-98A001D6AFDC}" type="slidenum">
              <a:rPr lang="en-US" altLang="en-US" sz="1200" b="0" smtClean="0"/>
              <a:pPr eaLnBrk="1" hangingPunct="1"/>
              <a:t>31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2900220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4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4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D6EA97A-ADCB-4D5C-9C36-28676B110E80}" type="slidenum">
              <a:rPr lang="en-US" altLang="en-US" sz="1200" b="0" smtClean="0"/>
              <a:pPr eaLnBrk="1" hangingPunct="1"/>
              <a:t>32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48165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5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5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588848B-4A90-428E-8300-D50CBB5A278A}" type="slidenum">
              <a:rPr lang="en-US" altLang="en-US" sz="1200" b="0" smtClean="0"/>
              <a:pPr eaLnBrk="1" hangingPunct="1"/>
              <a:t>33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9378878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6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6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331DA26-EF76-4523-A628-428FECE20B1B}" type="slidenum">
              <a:rPr lang="en-US" altLang="en-US" sz="1200" b="0" smtClean="0"/>
              <a:pPr eaLnBrk="1" hangingPunct="1"/>
              <a:t>34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9174256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0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0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29FEB1C-4F4B-4C52-B8D3-FE0830DC1297}" type="slidenum">
              <a:rPr lang="en-US" altLang="en-US" sz="1200" b="0" smtClean="0"/>
              <a:pPr eaLnBrk="1" hangingPunct="1"/>
              <a:t>35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1322556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7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7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A021DF6-E62F-41B6-8DAE-698021D3AF1C}" type="slidenum">
              <a:rPr lang="en-US" altLang="en-US" sz="1200" b="0" smtClean="0"/>
              <a:pPr eaLnBrk="1" hangingPunct="1"/>
              <a:t>36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341062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372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72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74FA25C-8378-4D42-8B31-5648CB19AF1D}" type="slidenum">
              <a:rPr lang="en-US" altLang="en-US" sz="1200" b="0" smtClean="0"/>
              <a:pPr eaLnBrk="1" hangingPunct="1"/>
              <a:t>37</a:t>
            </a:fld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2505516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FFBD05"/>
              </a:buClr>
              <a:buFont typeface="Webdings" pitchFamily="18" charset="2"/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F43A6F-370F-4814-904C-D6CB333194EA}" type="slidenum">
              <a:rPr lang="en-US" altLang="en-US" sz="1200" b="0" smtClean="0"/>
              <a:pPr eaLnBrk="1" hangingPunct="1"/>
              <a:t>38</a:t>
            </a:fld>
            <a:endParaRPr lang="en-US" altLang="en-US" sz="1200" b="0" dirty="0"/>
          </a:p>
        </p:txBody>
      </p:sp>
      <p:sp>
        <p:nvSpPr>
          <p:cNvPr id="412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66850" y="433388"/>
            <a:ext cx="3924300" cy="2943225"/>
          </a:xfrm>
          <a:ln/>
        </p:spPr>
      </p:sp>
      <p:sp>
        <p:nvSpPr>
          <p:cNvPr id="412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470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/>
          <p:cNvSpPr/>
          <p:nvPr userDrawn="1"/>
        </p:nvSpPr>
        <p:spPr bwMode="gray">
          <a:xfrm>
            <a:off x="0" y="6788150"/>
            <a:ext cx="9144000" cy="698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6" name="Title 1"/>
          <p:cNvSpPr>
            <a:spLocks noGrp="1"/>
          </p:cNvSpPr>
          <p:nvPr userDrawn="1">
            <p:ph type="ctrTitle" hasCustomPrompt="1"/>
          </p:nvPr>
        </p:nvSpPr>
        <p:spPr bwMode="auto">
          <a:xfrm>
            <a:off x="465502" y="4624683"/>
            <a:ext cx="6113098" cy="1074992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7" name="Subtitle 2"/>
          <p:cNvSpPr>
            <a:spLocks noGrp="1"/>
          </p:cNvSpPr>
          <p:nvPr userDrawn="1">
            <p:ph type="subTitle" idx="1"/>
          </p:nvPr>
        </p:nvSpPr>
        <p:spPr bwMode="auto">
          <a:xfrm>
            <a:off x="465501" y="5735077"/>
            <a:ext cx="6113099" cy="640080"/>
          </a:xfrm>
        </p:spPr>
        <p:txBody>
          <a:bodyPr anchor="t"/>
          <a:lstStyle>
            <a:lvl1pPr marL="0" indent="0" algn="l">
              <a:spcBef>
                <a:spcPts val="400"/>
              </a:spcBef>
              <a:buNone/>
              <a:defRPr sz="2800" b="1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63387" y="6339108"/>
            <a:ext cx="6115213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60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</p:spTree>
    <p:extLst>
      <p:ext uri="{BB962C8B-B14F-4D97-AF65-F5344CB8AC3E}">
        <p14:creationId xmlns:p14="http://schemas.microsoft.com/office/powerpoint/2010/main" val="284275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 bwMode="hidden">
          <a:xfrm>
            <a:off x="0" y="6705600"/>
            <a:ext cx="9144000" cy="152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 bwMode="white">
          <a:xfrm>
            <a:off x="0" y="2115782"/>
            <a:ext cx="9144000" cy="4742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 bwMode="gray">
          <a:xfrm rot="16200000">
            <a:off x="4495800" y="-2563491"/>
            <a:ext cx="152400" cy="9144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39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 bwMode="gray">
          <a:xfrm>
            <a:off x="0" y="2069745"/>
            <a:ext cx="9144000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465502" y="2931839"/>
            <a:ext cx="8229600" cy="1074992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6" name="Subtitle 2"/>
          <p:cNvSpPr>
            <a:spLocks noGrp="1"/>
          </p:cNvSpPr>
          <p:nvPr>
            <p:ph type="subTitle" idx="1"/>
          </p:nvPr>
        </p:nvSpPr>
        <p:spPr bwMode="auto">
          <a:xfrm>
            <a:off x="465501" y="4166851"/>
            <a:ext cx="8229600" cy="640080"/>
          </a:xfrm>
        </p:spPr>
        <p:txBody>
          <a:bodyPr anchor="t"/>
          <a:lstStyle>
            <a:lvl1pPr marL="0" indent="0" algn="l">
              <a:spcBef>
                <a:spcPts val="400"/>
              </a:spcBef>
              <a:buNone/>
              <a:defRPr sz="2800" b="1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0" y="6788150"/>
            <a:ext cx="9144000" cy="698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296325" y="6551458"/>
            <a:ext cx="108395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>
                <a:solidFill>
                  <a:schemeClr val="accent1"/>
                </a:solidFill>
              </a:rPr>
              <a:t>© Copyright 2015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8" y="5092959"/>
            <a:ext cx="2094744" cy="147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59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idx="1"/>
          </p:nvPr>
        </p:nvSpPr>
        <p:spPr bwMode="gray">
          <a:xfrm>
            <a:off x="311458" y="1676400"/>
            <a:ext cx="8472179" cy="4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9"/>
          <p:cNvSpPr>
            <a:spLocks noGrp="1"/>
          </p:cNvSpPr>
          <p:nvPr>
            <p:ph type="body" sz="quarter" idx="30"/>
          </p:nvPr>
        </p:nvSpPr>
        <p:spPr>
          <a:xfrm>
            <a:off x="312420" y="1675691"/>
            <a:ext cx="8471218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1"/>
          </p:nvPr>
        </p:nvSpPr>
        <p:spPr>
          <a:xfrm>
            <a:off x="310896" y="2359974"/>
            <a:ext cx="8472742" cy="3657600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500"/>
              </a:spcBef>
              <a:defRPr sz="1600"/>
            </a:lvl3pPr>
            <a:lvl4pPr marL="974725" indent="-173038">
              <a:defRPr sz="1400"/>
            </a:lvl4pPr>
            <a:lvl5pPr marL="1201738" indent="-165100">
              <a:spcBef>
                <a:spcPts val="100"/>
              </a:spcBef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9"/>
          <p:cNvSpPr>
            <a:spLocks noGrp="1"/>
          </p:cNvSpPr>
          <p:nvPr>
            <p:ph type="body" sz="quarter" idx="35"/>
          </p:nvPr>
        </p:nvSpPr>
        <p:spPr>
          <a:xfrm>
            <a:off x="3124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33"/>
          </p:nvPr>
        </p:nvSpPr>
        <p:spPr>
          <a:xfrm>
            <a:off x="310896" y="2363951"/>
            <a:ext cx="4160520" cy="365760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36"/>
          </p:nvPr>
        </p:nvSpPr>
        <p:spPr>
          <a:xfrm>
            <a:off x="46177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37"/>
          </p:nvPr>
        </p:nvSpPr>
        <p:spPr>
          <a:xfrm>
            <a:off x="4616196" y="2363951"/>
            <a:ext cx="4160520" cy="365760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eft Two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9"/>
          <p:cNvSpPr>
            <a:spLocks noGrp="1"/>
          </p:cNvSpPr>
          <p:nvPr>
            <p:ph type="body" sz="quarter" idx="35"/>
          </p:nvPr>
        </p:nvSpPr>
        <p:spPr>
          <a:xfrm>
            <a:off x="3124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10"/>
          <p:cNvSpPr>
            <a:spLocks noGrp="1"/>
          </p:cNvSpPr>
          <p:nvPr>
            <p:ph sz="quarter" idx="36"/>
          </p:nvPr>
        </p:nvSpPr>
        <p:spPr>
          <a:xfrm>
            <a:off x="310896" y="2363951"/>
            <a:ext cx="4160520" cy="365760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37"/>
          </p:nvPr>
        </p:nvSpPr>
        <p:spPr>
          <a:xfrm>
            <a:off x="46177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38"/>
          </p:nvPr>
        </p:nvSpPr>
        <p:spPr>
          <a:xfrm>
            <a:off x="4616196" y="236395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39"/>
          </p:nvPr>
        </p:nvSpPr>
        <p:spPr>
          <a:xfrm>
            <a:off x="4617720" y="386644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10"/>
          <p:cNvSpPr>
            <a:spLocks noGrp="1"/>
          </p:cNvSpPr>
          <p:nvPr>
            <p:ph sz="quarter" idx="40"/>
          </p:nvPr>
        </p:nvSpPr>
        <p:spPr>
          <a:xfrm>
            <a:off x="4616196" y="455470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eft On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37"/>
          </p:nvPr>
        </p:nvSpPr>
        <p:spPr>
          <a:xfrm>
            <a:off x="3124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10"/>
          <p:cNvSpPr>
            <a:spLocks noGrp="1"/>
          </p:cNvSpPr>
          <p:nvPr>
            <p:ph sz="quarter" idx="38"/>
          </p:nvPr>
        </p:nvSpPr>
        <p:spPr>
          <a:xfrm>
            <a:off x="310896" y="236395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39"/>
          </p:nvPr>
        </p:nvSpPr>
        <p:spPr>
          <a:xfrm>
            <a:off x="312420" y="386644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10"/>
          <p:cNvSpPr>
            <a:spLocks noGrp="1"/>
          </p:cNvSpPr>
          <p:nvPr>
            <p:ph sz="quarter" idx="40"/>
          </p:nvPr>
        </p:nvSpPr>
        <p:spPr>
          <a:xfrm>
            <a:off x="310896" y="455470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41"/>
          </p:nvPr>
        </p:nvSpPr>
        <p:spPr>
          <a:xfrm>
            <a:off x="46177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10"/>
          <p:cNvSpPr>
            <a:spLocks noGrp="1"/>
          </p:cNvSpPr>
          <p:nvPr>
            <p:ph sz="quarter" idx="42"/>
          </p:nvPr>
        </p:nvSpPr>
        <p:spPr>
          <a:xfrm>
            <a:off x="4616196" y="2363951"/>
            <a:ext cx="4160520" cy="365760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9"/>
          <p:cNvSpPr>
            <a:spLocks noGrp="1"/>
          </p:cNvSpPr>
          <p:nvPr>
            <p:ph type="body" sz="quarter" idx="37"/>
          </p:nvPr>
        </p:nvSpPr>
        <p:spPr>
          <a:xfrm>
            <a:off x="46177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10"/>
          <p:cNvSpPr>
            <a:spLocks noGrp="1"/>
          </p:cNvSpPr>
          <p:nvPr>
            <p:ph sz="quarter" idx="38"/>
          </p:nvPr>
        </p:nvSpPr>
        <p:spPr>
          <a:xfrm>
            <a:off x="4616196" y="236395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39"/>
          </p:nvPr>
        </p:nvSpPr>
        <p:spPr>
          <a:xfrm>
            <a:off x="4617720" y="386644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10"/>
          <p:cNvSpPr>
            <a:spLocks noGrp="1"/>
          </p:cNvSpPr>
          <p:nvPr>
            <p:ph sz="quarter" idx="40"/>
          </p:nvPr>
        </p:nvSpPr>
        <p:spPr>
          <a:xfrm>
            <a:off x="4616196" y="455470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41"/>
          </p:nvPr>
        </p:nvSpPr>
        <p:spPr>
          <a:xfrm>
            <a:off x="312420" y="167569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10"/>
          <p:cNvSpPr>
            <a:spLocks noGrp="1"/>
          </p:cNvSpPr>
          <p:nvPr>
            <p:ph sz="quarter" idx="42"/>
          </p:nvPr>
        </p:nvSpPr>
        <p:spPr>
          <a:xfrm>
            <a:off x="310896" y="236395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43"/>
          </p:nvPr>
        </p:nvSpPr>
        <p:spPr>
          <a:xfrm>
            <a:off x="312420" y="3866441"/>
            <a:ext cx="4160520" cy="64008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kumimoji="0" lang="en-US" sz="20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Content Placeholder 10"/>
          <p:cNvSpPr>
            <a:spLocks noGrp="1"/>
          </p:cNvSpPr>
          <p:nvPr>
            <p:ph sz="quarter" idx="44"/>
          </p:nvPr>
        </p:nvSpPr>
        <p:spPr>
          <a:xfrm>
            <a:off x="310896" y="4554701"/>
            <a:ext cx="4160520" cy="1463040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000"/>
              </a:spcBef>
              <a:defRPr sz="1600"/>
            </a:lvl2pPr>
            <a:lvl3pPr>
              <a:spcBef>
                <a:spcPts val="500"/>
              </a:spcBef>
              <a:defRPr sz="1400"/>
            </a:lvl3pPr>
            <a:lvl4pPr marL="974725" indent="-173038">
              <a:defRPr sz="1200"/>
            </a:lvl4pPr>
            <a:lvl5pPr marL="1141413" indent="-104775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10989" y="6019800"/>
            <a:ext cx="7955280" cy="359270"/>
          </a:xfrm>
          <a:prstGeom prst="rect">
            <a:avLst/>
          </a:prstGeom>
        </p:spPr>
        <p:txBody>
          <a:bodyPr lIns="91440" tIns="0" rIns="0" bIns="0"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896" y="1184294"/>
            <a:ext cx="8448929" cy="3693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i="0" kern="1200" baseline="0" smtClean="0">
                <a:solidFill>
                  <a:schemeClr val="accent3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2pPr>
            <a:lvl3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3pPr>
            <a:lvl4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4pPr>
            <a:lvl5pPr algn="l" defTabSz="457200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None/>
              <a:defRPr lang="en-US" sz="3000" kern="1200" smtClean="0">
                <a:solidFill>
                  <a:schemeClr val="accent1"/>
                </a:solidFill>
                <a:latin typeface="Arial"/>
                <a:ea typeface="MS PGothic" pitchFamily="34" charset="-128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8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11459" y="1676400"/>
            <a:ext cx="8449056" cy="4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 bwMode="gray">
          <a:xfrm>
            <a:off x="8699122" y="6200425"/>
            <a:ext cx="320040" cy="26561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defPPr>
              <a:defRPr lang="en-US"/>
            </a:defPPr>
            <a:lvl1pPr marL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900" b="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35C0926A-889A-463A-A5EA-682F15689EEF}" type="slidenum">
              <a:rPr lang="en-US" sz="1400" b="0" smtClean="0">
                <a:solidFill>
                  <a:schemeClr val="accent1"/>
                </a:solidFill>
                <a:latin typeface="+mn-lt"/>
              </a:rPr>
              <a:pPr algn="l"/>
              <a:t>‹#›</a:t>
            </a:fld>
            <a:endParaRPr lang="en-US" sz="1400" b="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3" name="Title Placeholder 1"/>
          <p:cNvSpPr>
            <a:spLocks noGrp="1"/>
          </p:cNvSpPr>
          <p:nvPr>
            <p:ph type="title"/>
          </p:nvPr>
        </p:nvSpPr>
        <p:spPr bwMode="auto">
          <a:xfrm>
            <a:off x="310897" y="380226"/>
            <a:ext cx="7490078" cy="74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8159" y="1165870"/>
            <a:ext cx="8547683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</p:cxnSp>
      <p:pic>
        <p:nvPicPr>
          <p:cNvPr id="1026" name="Picture 2" descr="C:\_Projects\Daily Projects\072815\P12892\menke_logo_6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288" y="380226"/>
            <a:ext cx="793554" cy="70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31" r:id="rId3"/>
    <p:sldLayoutId id="2147483728" r:id="rId4"/>
    <p:sldLayoutId id="2147483729" r:id="rId5"/>
    <p:sldLayoutId id="2147483734" r:id="rId6"/>
    <p:sldLayoutId id="2147483735" r:id="rId7"/>
    <p:sldLayoutId id="2147483736" r:id="rId8"/>
    <p:sldLayoutId id="2147483737" r:id="rId9"/>
    <p:sldLayoutId id="2147483751" r:id="rId10"/>
  </p:sldLayoutIdLst>
  <p:hf hdr="0" ftr="0" dt="0"/>
  <p:txStyles>
    <p:titleStyle>
      <a:lvl1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MS PGothic" pitchFamily="34" charset="-128"/>
          <a:cs typeface="Arial" pitchFamily="34" charset="0"/>
        </a:defRPr>
      </a:lvl1pPr>
      <a:lvl2pPr algn="l" defTabSz="457200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000">
          <a:solidFill>
            <a:srgbClr val="0093CF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l" defTabSz="457200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000">
          <a:solidFill>
            <a:srgbClr val="0093CF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l" defTabSz="457200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000">
          <a:solidFill>
            <a:srgbClr val="0093CF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l" defTabSz="457200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000">
          <a:solidFill>
            <a:srgbClr val="0093CF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287338" indent="-287338" algn="l" defTabSz="457200" rtl="0" eaLnBrk="0" fontAlgn="base" hangingPunct="0">
        <a:lnSpc>
          <a:spcPct val="90000"/>
        </a:lnSpc>
        <a:spcBef>
          <a:spcPts val="2400"/>
        </a:spcBef>
        <a:spcAft>
          <a:spcPct val="0"/>
        </a:spcAft>
        <a:buClr>
          <a:schemeClr val="accent3"/>
        </a:buClr>
        <a:buSzPct val="100000"/>
        <a:buFont typeface="Wingdings 2" pitchFamily="18" charset="2"/>
        <a:buChar char=""/>
        <a:defRPr sz="2600" kern="1200">
          <a:solidFill>
            <a:schemeClr val="accent1"/>
          </a:solidFill>
          <a:latin typeface="+mn-lt"/>
          <a:ea typeface="MS PGothic" pitchFamily="34" charset="-128"/>
          <a:cs typeface="ＭＳ Ｐゴシック" charset="-128"/>
        </a:defRPr>
      </a:lvl1pPr>
      <a:lvl2pPr marL="573088" indent="-231775" algn="l" defTabSz="457200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accent3"/>
        </a:buClr>
        <a:buFont typeface="Arial" charset="0"/>
        <a:buChar char="–"/>
        <a:defRPr sz="2400" kern="1200">
          <a:solidFill>
            <a:schemeClr val="accent1"/>
          </a:solidFill>
          <a:latin typeface="+mn-lt"/>
          <a:ea typeface="MS PGothic" pitchFamily="34" charset="-128"/>
          <a:cs typeface="Arial"/>
        </a:defRPr>
      </a:lvl2pPr>
      <a:lvl3pPr marL="798513" indent="-171450" algn="l" defTabSz="457200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accent3"/>
        </a:buClr>
        <a:buFont typeface="Arial" charset="0"/>
        <a:buChar char="•"/>
        <a:defRPr sz="2000" kern="1200">
          <a:solidFill>
            <a:schemeClr val="accent1"/>
          </a:solidFill>
          <a:latin typeface="+mn-lt"/>
          <a:ea typeface="MS PGothic" pitchFamily="34" charset="-128"/>
          <a:cs typeface="Arial"/>
        </a:defRPr>
      </a:lvl3pPr>
      <a:lvl4pPr marL="1147763" indent="-233363" algn="l" defTabSz="457200" rtl="0" eaLnBrk="0" fontAlgn="base" hangingPunct="0">
        <a:lnSpc>
          <a:spcPct val="90000"/>
        </a:lnSpc>
        <a:spcBef>
          <a:spcPts val="300"/>
        </a:spcBef>
        <a:spcAft>
          <a:spcPct val="0"/>
        </a:spcAft>
        <a:buClr>
          <a:schemeClr val="accent3"/>
        </a:buClr>
        <a:buFont typeface="Arial" charset="0"/>
        <a:buChar char="–"/>
        <a:defRPr sz="1800" kern="1200">
          <a:solidFill>
            <a:schemeClr val="accent1"/>
          </a:solidFill>
          <a:latin typeface="+mn-lt"/>
          <a:ea typeface="MS PGothic" pitchFamily="34" charset="-128"/>
          <a:cs typeface="Arial"/>
        </a:defRPr>
      </a:lvl4pPr>
      <a:lvl5pPr marL="1487488" indent="-231775" algn="l" defTabSz="457200" rtl="0" eaLnBrk="0" fontAlgn="base" hangingPunct="0">
        <a:lnSpc>
          <a:spcPct val="90000"/>
        </a:lnSpc>
        <a:spcBef>
          <a:spcPts val="150"/>
        </a:spcBef>
        <a:spcAft>
          <a:spcPct val="0"/>
        </a:spcAft>
        <a:buClr>
          <a:schemeClr val="accent3"/>
        </a:buClr>
        <a:buFont typeface="Wingdings" pitchFamily="2" charset="2"/>
        <a:buChar char=""/>
        <a:defRPr sz="1600" kern="1200">
          <a:solidFill>
            <a:schemeClr val="accent1"/>
          </a:solidFill>
          <a:latin typeface="+mn-lt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82933" y="3005656"/>
            <a:ext cx="6113098" cy="1074992"/>
          </a:xfrm>
        </p:spPr>
        <p:txBody>
          <a:bodyPr>
            <a:scene3d>
              <a:camera prst="orthographicFront"/>
              <a:lightRig rig="threePt" dir="t"/>
            </a:scene3d>
            <a:sp3d>
              <a:bevelB w="38100" h="38100" prst="slope"/>
            </a:sp3d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effectLst>
                  <a:outerShdw blurRad="673100" dir="15720000" algn="ctr" rotWithShape="0">
                    <a:schemeClr val="bg1"/>
                  </a:outerShdw>
                </a:effectLst>
              </a:rPr>
              <a:t>Employee Stock </a:t>
            </a:r>
            <a:br>
              <a:rPr lang="en-US" sz="5400" dirty="0">
                <a:solidFill>
                  <a:schemeClr val="tx1"/>
                </a:solidFill>
                <a:effectLst>
                  <a:outerShdw blurRad="673100" dir="15720000" algn="ctr" rotWithShape="0">
                    <a:schemeClr val="bg1"/>
                  </a:outerShdw>
                </a:effectLst>
              </a:rPr>
            </a:br>
            <a:r>
              <a:rPr lang="en-US" sz="5400" dirty="0">
                <a:solidFill>
                  <a:schemeClr val="tx1"/>
                </a:solidFill>
                <a:effectLst>
                  <a:outerShdw blurRad="673100" dir="15720000" algn="ctr" rotWithShape="0">
                    <a:schemeClr val="bg1"/>
                  </a:outerShdw>
                </a:effectLst>
              </a:rPr>
              <a:t>Ownership Plan</a:t>
            </a:r>
            <a:r>
              <a:rPr lang="en-US" dirty="0">
                <a:solidFill>
                  <a:schemeClr val="tx1"/>
                </a:solidFill>
                <a:effectLst>
                  <a:outerShdw blurRad="673100" dir="15720000" algn="ctr" rotWithShape="0">
                    <a:schemeClr val="bg1"/>
                  </a:outerShdw>
                </a:effectLst>
              </a:rPr>
              <a:t/>
            </a:r>
            <a:br>
              <a:rPr lang="en-US" dirty="0">
                <a:solidFill>
                  <a:schemeClr val="tx1"/>
                </a:solidFill>
                <a:effectLst>
                  <a:outerShdw blurRad="673100" dir="15720000" algn="ctr" rotWithShape="0">
                    <a:schemeClr val="bg1"/>
                  </a:outerShdw>
                </a:effectLst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673100" dir="15720000" algn="ctr" rotWithShape="0">
                    <a:schemeClr val="bg1"/>
                  </a:outerShdw>
                </a:effectLst>
              </a:rPr>
              <a:t>2020</a:t>
            </a:r>
            <a:endParaRPr lang="en-US" dirty="0">
              <a:solidFill>
                <a:schemeClr val="tx1"/>
              </a:solidFill>
              <a:effectLst>
                <a:outerShdw blurRad="673100" dir="15720000" algn="ctr" rotWithShape="0">
                  <a:schemeClr val="bg1"/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12469" y="4854588"/>
            <a:ext cx="5225143" cy="1299962"/>
            <a:chOff x="1812469" y="4854588"/>
            <a:chExt cx="5225143" cy="1299962"/>
          </a:xfrm>
        </p:grpSpPr>
        <p:sp>
          <p:nvSpPr>
            <p:cNvPr id="2" name="Rectangle 1"/>
            <p:cNvSpPr/>
            <p:nvPr/>
          </p:nvSpPr>
          <p:spPr bwMode="gray">
            <a:xfrm>
              <a:off x="1812469" y="4854588"/>
              <a:ext cx="5225143" cy="12999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endParaRPr lang="en-US" sz="2000" b="1" dirty="0" err="1" smtClean="0">
                <a:solidFill>
                  <a:schemeClr val="bg1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8704" y="5070415"/>
              <a:ext cx="3412672" cy="8256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099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Chris-Tel 2020 </a:t>
            </a:r>
            <a:r>
              <a:rPr lang="en-US" dirty="0"/>
              <a:t>Retirement Benefits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509713"/>
            <a:ext cx="4267200" cy="4876800"/>
          </a:xfrm>
          <a:prstGeom prst="rect">
            <a:avLst/>
          </a:prstGeom>
        </p:spPr>
        <p:txBody>
          <a:bodyPr/>
          <a:lstStyle/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ebdings" pitchFamily="18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	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401 (k)</a:t>
            </a: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401(k) program will  continue.</a:t>
            </a: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You may continue to defer personal taxes by making payroll deductions to your 401(k).</a:t>
            </a: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Company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will stop matching funds in 2021.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MS PGothic" pitchFamily="34" charset="-128"/>
              <a:cs typeface="ＭＳ Ｐゴシック" charset="-128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019550" y="1468438"/>
            <a:ext cx="4729163" cy="4324350"/>
          </a:xfrm>
          <a:prstGeom prst="rect">
            <a:avLst/>
          </a:prstGeom>
        </p:spPr>
        <p:txBody>
          <a:bodyPr/>
          <a:lstStyle/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ebdings" pitchFamily="18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	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ESOP – New in 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2020!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MS PGothic" pitchFamily="34" charset="-128"/>
              <a:cs typeface="ＭＳ Ｐゴシック" charset="-128"/>
            </a:endParaRP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You contribute nothing!</a:t>
            </a: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Contributions are funded by the Company!</a:t>
            </a: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Your ESOP shares receive allocations of company earnings.</a:t>
            </a:r>
          </a:p>
          <a:p>
            <a:pPr marL="287338" marR="0" lvl="0" indent="-287338" algn="l" defTabSz="4572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rPr>
              <a:t>Appreciation in company value shared by eligible employees.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640556" y="3905757"/>
            <a:ext cx="5876154" cy="5519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10000"/>
                  <a:lumOff val="90000"/>
                  <a:alpha val="0"/>
                </a:schemeClr>
              </a:gs>
            </a:gsLst>
            <a:lin ang="0" scaled="0"/>
          </a:gradFill>
          <a:ln w="28575">
            <a:noFill/>
            <a:round/>
            <a:headEnd/>
            <a:tailEnd/>
          </a:ln>
          <a:effectLst/>
        </p:spPr>
        <p:txBody>
          <a:bodyPr wrap="square" lIns="457200" tIns="0" rIns="0" bIns="0" anchor="ctr"/>
          <a:lstStyle/>
          <a:p>
            <a:pPr eaLnBrk="0" hangingPunct="0">
              <a:lnSpc>
                <a:spcPct val="90000"/>
              </a:lnSpc>
              <a:spcBef>
                <a:spcPts val="1600"/>
              </a:spcBef>
              <a:buClr>
                <a:srgbClr val="002A42"/>
              </a:buClr>
              <a:buSzPct val="100000"/>
            </a:pPr>
            <a:r>
              <a:rPr lang="en-US" sz="2400" dirty="0">
                <a:solidFill>
                  <a:schemeClr val="accent1"/>
                </a:solidFill>
                <a:latin typeface="+mn-lt"/>
              </a:rPr>
              <a:t>How does your work affect value?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414338" y="3905718"/>
            <a:ext cx="548640" cy="552384"/>
          </a:xfrm>
          <a:prstGeom prst="ellipse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defRPr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640556" y="3203915"/>
            <a:ext cx="5502667" cy="5519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10000"/>
                  <a:lumOff val="90000"/>
                  <a:alpha val="0"/>
                </a:schemeClr>
              </a:gs>
            </a:gsLst>
            <a:lin ang="0" scaled="0"/>
          </a:gradFill>
          <a:ln w="28575">
            <a:noFill/>
            <a:round/>
            <a:headEnd/>
            <a:tailEnd/>
          </a:ln>
          <a:effectLst/>
        </p:spPr>
        <p:txBody>
          <a:bodyPr wrap="square" lIns="457200" tIns="0" rIns="0" bIns="0" anchor="ctr"/>
          <a:lstStyle/>
          <a:p>
            <a:pPr eaLnBrk="0" hangingPunct="0">
              <a:lnSpc>
                <a:spcPct val="90000"/>
              </a:lnSpc>
              <a:spcBef>
                <a:spcPts val="1600"/>
              </a:spcBef>
              <a:buClr>
                <a:srgbClr val="002A42"/>
              </a:buClr>
              <a:buSzPct val="100000"/>
            </a:pPr>
            <a:r>
              <a:rPr lang="en-US" sz="2400">
                <a:solidFill>
                  <a:schemeClr val="accent1"/>
                </a:solidFill>
                <a:latin typeface="+mn-lt"/>
              </a:rPr>
              <a:t>How does </a:t>
            </a:r>
            <a:r>
              <a:rPr lang="en-US" sz="2400" dirty="0">
                <a:solidFill>
                  <a:schemeClr val="accent1"/>
                </a:solidFill>
                <a:latin typeface="+mn-lt"/>
              </a:rPr>
              <a:t>the ESOP work?</a:t>
            </a: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gray">
          <a:xfrm>
            <a:off x="414338" y="3203876"/>
            <a:ext cx="548640" cy="552384"/>
          </a:xfrm>
          <a:prstGeom prst="ellipse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defRPr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640556" y="2502073"/>
            <a:ext cx="3931443" cy="5519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10000"/>
                  <a:lumOff val="90000"/>
                  <a:alpha val="0"/>
                </a:schemeClr>
              </a:gs>
            </a:gsLst>
            <a:lin ang="0" scaled="0"/>
          </a:gradFill>
          <a:ln w="28575">
            <a:noFill/>
            <a:round/>
            <a:headEnd/>
            <a:tailEnd/>
          </a:ln>
          <a:effectLst/>
        </p:spPr>
        <p:txBody>
          <a:bodyPr wrap="square" lIns="457200" tIns="0" rIns="0" bIns="0" anchor="ctr"/>
          <a:lstStyle/>
          <a:p>
            <a:pPr eaLnBrk="0" hangingPunct="0">
              <a:lnSpc>
                <a:spcPct val="90000"/>
              </a:lnSpc>
              <a:spcBef>
                <a:spcPts val="1600"/>
              </a:spcBef>
              <a:buClr>
                <a:srgbClr val="002A42"/>
              </a:buClr>
              <a:buSzPct val="100000"/>
            </a:pPr>
            <a:r>
              <a:rPr lang="en-US" sz="2400" dirty="0">
                <a:solidFill>
                  <a:schemeClr val="accent1"/>
                </a:solidFill>
                <a:latin typeface="+mn-lt"/>
              </a:rPr>
              <a:t>Why an ESOP?</a:t>
            </a: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gray">
          <a:xfrm>
            <a:off x="414338" y="2502034"/>
            <a:ext cx="548640" cy="552384"/>
          </a:xfrm>
          <a:prstGeom prst="ellipse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defRPr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640556" y="4607599"/>
            <a:ext cx="3931443" cy="5519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10000"/>
                  <a:lumOff val="90000"/>
                  <a:alpha val="0"/>
                </a:schemeClr>
              </a:gs>
            </a:gsLst>
            <a:lin ang="0" scaled="0"/>
          </a:gradFill>
          <a:ln w="28575">
            <a:noFill/>
            <a:round/>
            <a:headEnd/>
            <a:tailEnd/>
          </a:ln>
          <a:effectLst/>
        </p:spPr>
        <p:txBody>
          <a:bodyPr wrap="square" lIns="457200" tIns="0" rIns="0" bIns="0" anchor="ctr"/>
          <a:lstStyle/>
          <a:p>
            <a:pPr eaLnBrk="0" hangingPunct="0">
              <a:lnSpc>
                <a:spcPct val="90000"/>
              </a:lnSpc>
              <a:spcBef>
                <a:spcPts val="1600"/>
              </a:spcBef>
              <a:buClr>
                <a:srgbClr val="002A42"/>
              </a:buClr>
              <a:buSzPct val="100000"/>
            </a:pPr>
            <a:r>
              <a:rPr lang="en-US" sz="2400" dirty="0">
                <a:solidFill>
                  <a:schemeClr val="accent1"/>
                </a:solidFill>
                <a:latin typeface="+mn-lt"/>
              </a:rPr>
              <a:t>What is in it for you?</a:t>
            </a: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gray">
          <a:xfrm>
            <a:off x="414338" y="4607560"/>
            <a:ext cx="548640" cy="552384"/>
          </a:xfrm>
          <a:prstGeom prst="ellipse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defRPr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14338" y="1800192"/>
            <a:ext cx="4775848" cy="552384"/>
            <a:chOff x="414338" y="1800192"/>
            <a:chExt cx="4157661" cy="552384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40556" y="1800231"/>
              <a:ext cx="3931443" cy="551914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10000"/>
                    <a:lumOff val="90000"/>
                    <a:alpha val="0"/>
                  </a:schemeClr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square" lIns="457200" tIns="0" rIns="0" bIns="0" anchor="ctr"/>
            <a:lstStyle/>
            <a:p>
              <a:pPr eaLnBrk="0" hangingPunct="0">
                <a:lnSpc>
                  <a:spcPct val="90000"/>
                </a:lnSpc>
                <a:spcBef>
                  <a:spcPts val="1600"/>
                </a:spcBef>
                <a:buClr>
                  <a:srgbClr val="002A42"/>
                </a:buClr>
                <a:buSzPct val="100000"/>
              </a:pPr>
              <a:r>
                <a:rPr lang="en-US" sz="2400" dirty="0">
                  <a:solidFill>
                    <a:schemeClr val="accent1"/>
                  </a:solidFill>
                  <a:latin typeface="+mn-lt"/>
                </a:rPr>
                <a:t>What is an ESOP?</a:t>
              </a:r>
            </a:p>
          </p:txBody>
        </p:sp>
        <p:sp>
          <p:nvSpPr>
            <p:cNvPr id="36" name="AutoShape 5"/>
            <p:cNvSpPr>
              <a:spLocks noChangeArrowheads="1"/>
            </p:cNvSpPr>
            <p:nvPr/>
          </p:nvSpPr>
          <p:spPr bwMode="gray">
            <a:xfrm>
              <a:off x="414338" y="1800192"/>
              <a:ext cx="548640" cy="55238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9" tIns="45715" rIns="91429" bIns="45715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buClr>
                  <a:schemeClr val="accent2"/>
                </a:buClr>
                <a:buSzPct val="90000"/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865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benefits to 401k and profit sharing plans</a:t>
            </a:r>
          </a:p>
          <a:p>
            <a:pPr lvl="1"/>
            <a:r>
              <a:rPr lang="en-US" dirty="0"/>
              <a:t>Company funded retirement plan</a:t>
            </a:r>
          </a:p>
          <a:p>
            <a:pPr lvl="1"/>
            <a:r>
              <a:rPr lang="en-US" dirty="0"/>
              <a:t>Tax deferred investments for employees</a:t>
            </a:r>
          </a:p>
          <a:p>
            <a:r>
              <a:rPr lang="en-US" dirty="0"/>
              <a:t>But, it is also a company stock sale</a:t>
            </a:r>
          </a:p>
          <a:p>
            <a:pPr lvl="1"/>
            <a:r>
              <a:rPr lang="en-US" dirty="0"/>
              <a:t>ESOP invests primarily in your company’s stock</a:t>
            </a:r>
          </a:p>
          <a:p>
            <a:pPr lvl="1"/>
            <a:r>
              <a:rPr lang="en-US" dirty="0"/>
              <a:t>Investments are directed by the board of directors</a:t>
            </a:r>
          </a:p>
          <a:p>
            <a:pPr lvl="1"/>
            <a:r>
              <a:rPr lang="en-US" dirty="0"/>
              <a:t>Employees then participate in company earnings and growth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ESOP?</a:t>
            </a:r>
          </a:p>
        </p:txBody>
      </p:sp>
    </p:spTree>
    <p:extLst>
      <p:ext uri="{BB962C8B-B14F-4D97-AF65-F5344CB8AC3E}">
        <p14:creationId xmlns:p14="http://schemas.microsoft.com/office/powerpoint/2010/main" val="127232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 ESOP?</a:t>
            </a:r>
          </a:p>
        </p:txBody>
      </p:sp>
      <p:sp>
        <p:nvSpPr>
          <p:cNvPr id="6" name="Rectangle 1027"/>
          <p:cNvSpPr>
            <a:spLocks noGrp="1" noChangeArrowheads="1"/>
          </p:cNvSpPr>
          <p:nvPr>
            <p:ph idx="1"/>
          </p:nvPr>
        </p:nvSpPr>
        <p:spPr bwMode="auto">
          <a:xfrm>
            <a:off x="311458" y="1352282"/>
            <a:ext cx="7660565" cy="4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4763" algn="ctr">
              <a:buNone/>
            </a:pPr>
            <a:r>
              <a:rPr lang="en-US" sz="3200" dirty="0"/>
              <a:t>62% of working Americans have less than $1,000 of </a:t>
            </a:r>
            <a:r>
              <a:rPr lang="en-US" sz="3200"/>
              <a:t>retirement savings (</a:t>
            </a:r>
            <a:r>
              <a:rPr lang="en-US" sz="3200" dirty="0"/>
              <a:t>Google survey 2015).</a:t>
            </a:r>
          </a:p>
          <a:p>
            <a:pPr marL="457200" indent="4763" algn="ctr">
              <a:lnSpc>
                <a:spcPct val="90000"/>
              </a:lnSpc>
              <a:buNone/>
            </a:pPr>
            <a:r>
              <a:rPr lang="en-US" sz="3200" b="0" dirty="0"/>
              <a:t>Real wealth and financial security comes from return on capital </a:t>
            </a:r>
            <a:br>
              <a:rPr lang="en-US" sz="3200" b="0" dirty="0"/>
            </a:br>
            <a:r>
              <a:rPr lang="en-US" sz="3200" b="0" dirty="0"/>
              <a:t>(i.e., saving and owning equity).</a:t>
            </a:r>
          </a:p>
          <a:p>
            <a:pPr marL="457200" indent="4763" algn="ctr">
              <a:lnSpc>
                <a:spcPct val="90000"/>
              </a:lnSpc>
              <a:buNone/>
            </a:pPr>
            <a:r>
              <a:rPr lang="en-US" sz="3200" b="0" dirty="0"/>
              <a:t>Employees can earn capital through your new </a:t>
            </a:r>
            <a:br>
              <a:rPr lang="en-US" sz="3200" b="0" dirty="0"/>
            </a:br>
            <a:r>
              <a:rPr lang="en-US" sz="3200" b="0" dirty="0">
                <a:solidFill>
                  <a:schemeClr val="tx2"/>
                </a:solidFill>
              </a:rPr>
              <a:t>E</a:t>
            </a:r>
            <a:r>
              <a:rPr lang="en-US" sz="3200" b="0" dirty="0"/>
              <a:t>mployee</a:t>
            </a:r>
            <a:r>
              <a:rPr lang="en-US" sz="3200" b="0" dirty="0">
                <a:solidFill>
                  <a:schemeClr val="tx2"/>
                </a:solidFill>
              </a:rPr>
              <a:t> S</a:t>
            </a:r>
            <a:r>
              <a:rPr lang="en-US" sz="3200" b="0" dirty="0"/>
              <a:t>tock</a:t>
            </a:r>
            <a:r>
              <a:rPr lang="en-US" sz="3200" b="0" dirty="0">
                <a:solidFill>
                  <a:schemeClr val="tx2"/>
                </a:solidFill>
              </a:rPr>
              <a:t> O</a:t>
            </a:r>
            <a:r>
              <a:rPr lang="en-US" sz="3200" b="0" dirty="0"/>
              <a:t>wnership</a:t>
            </a:r>
            <a:r>
              <a:rPr lang="en-US" sz="3200" b="0" dirty="0">
                <a:solidFill>
                  <a:schemeClr val="tx2"/>
                </a:solidFill>
              </a:rPr>
              <a:t> P</a:t>
            </a:r>
            <a:r>
              <a:rPr lang="en-US" sz="3200" b="0" dirty="0"/>
              <a:t>lan!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 ESOP?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79549" y="1676400"/>
            <a:ext cx="7379596" cy="4338002"/>
          </a:xfrm>
          <a:noFill/>
        </p:spPr>
        <p:txBody>
          <a:bodyPr/>
          <a:lstStyle/>
          <a:p>
            <a:pPr marL="447675" indent="-447675" algn="ctr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ebdings" pitchFamily="18" charset="2"/>
              <a:buNone/>
            </a:pPr>
            <a:r>
              <a:rPr lang="en-US" sz="4000" dirty="0"/>
              <a:t>  </a:t>
            </a:r>
            <a:r>
              <a:rPr lang="en-US" sz="3600" dirty="0"/>
              <a:t>Management of </a:t>
            </a:r>
            <a:r>
              <a:rPr lang="en-US" sz="3600" dirty="0" smtClean="0"/>
              <a:t>Chris-Tel </a:t>
            </a:r>
            <a:r>
              <a:rPr lang="en-US" sz="3600" dirty="0"/>
              <a:t>wanted a way for full-time employees to benefit from the long-term success of the business, over and above day-to-day compensation.</a:t>
            </a:r>
          </a:p>
          <a:p>
            <a:pPr marL="1227138" lvl="1" indent="-533400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 ESOP?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47675" indent="-447675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200" dirty="0"/>
              <a:t>Creates a financially stronger company by:</a:t>
            </a:r>
          </a:p>
          <a:p>
            <a:pPr marL="1227138" lvl="1" indent="-533400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200" dirty="0"/>
              <a:t>Enhancing employee </a:t>
            </a:r>
            <a:r>
              <a:rPr lang="en-US" sz="3200" dirty="0">
                <a:solidFill>
                  <a:schemeClr val="tx2"/>
                </a:solidFill>
              </a:rPr>
              <a:t>productivity</a:t>
            </a:r>
            <a:r>
              <a:rPr lang="en-US" sz="3200" dirty="0"/>
              <a:t>. </a:t>
            </a:r>
          </a:p>
          <a:p>
            <a:pPr marL="1227138" lvl="1" indent="-533400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200" dirty="0"/>
              <a:t>Increasing employee </a:t>
            </a:r>
            <a:r>
              <a:rPr lang="en-US" sz="3200" dirty="0">
                <a:solidFill>
                  <a:schemeClr val="tx2"/>
                </a:solidFill>
              </a:rPr>
              <a:t>retention</a:t>
            </a:r>
            <a:r>
              <a:rPr lang="en-US" sz="3200" dirty="0"/>
              <a:t>.</a:t>
            </a:r>
          </a:p>
          <a:p>
            <a:pPr marL="1227138" lvl="1" indent="-533400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200" dirty="0"/>
              <a:t>Providing a more attractive </a:t>
            </a:r>
            <a:r>
              <a:rPr lang="en-US" sz="3200" dirty="0">
                <a:solidFill>
                  <a:schemeClr val="tx2"/>
                </a:solidFill>
              </a:rPr>
              <a:t>recruiting</a:t>
            </a:r>
            <a:r>
              <a:rPr lang="en-US" sz="3200" dirty="0"/>
              <a:t> compensation package.</a:t>
            </a:r>
          </a:p>
          <a:p>
            <a:pPr marL="1227138" lvl="1" indent="-533400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200" dirty="0"/>
              <a:t>Increasing </a:t>
            </a:r>
            <a:r>
              <a:rPr lang="en-US" sz="3200" dirty="0">
                <a:solidFill>
                  <a:schemeClr val="tx2"/>
                </a:solidFill>
              </a:rPr>
              <a:t>morale</a:t>
            </a:r>
            <a:r>
              <a:rPr lang="en-US" sz="3200" dirty="0"/>
              <a:t>.</a:t>
            </a:r>
          </a:p>
          <a:p>
            <a:pPr marL="1227138" lvl="1" indent="-533400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3200" dirty="0"/>
          </a:p>
          <a:p>
            <a:pPr marL="447675" indent="-447675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200" dirty="0"/>
              <a:t>Orderly business succession 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7" y="1287887"/>
            <a:ext cx="8307441" cy="4206240"/>
          </a:xfrm>
        </p:spPr>
        <p:txBody>
          <a:bodyPr/>
          <a:lstStyle/>
          <a:p>
            <a:r>
              <a:rPr lang="en-US" sz="2400" dirty="0"/>
              <a:t>ESOPs have been around since </a:t>
            </a:r>
            <a:r>
              <a:rPr lang="en-US" sz="2400" b="1" dirty="0"/>
              <a:t>1974.  </a:t>
            </a:r>
            <a:r>
              <a:rPr lang="en-US" sz="2400" dirty="0"/>
              <a:t>Since then over </a:t>
            </a:r>
            <a:r>
              <a:rPr lang="en-US" sz="2400" b="1" dirty="0"/>
              <a:t>22,000</a:t>
            </a:r>
            <a:r>
              <a:rPr lang="en-US" sz="2400" dirty="0"/>
              <a:t> U.S. corporations have adopted ESOPs in that time! (DOL). </a:t>
            </a:r>
          </a:p>
          <a:p>
            <a:r>
              <a:rPr lang="en-US" sz="2400" dirty="0"/>
              <a:t>Today, there are over </a:t>
            </a:r>
            <a:r>
              <a:rPr lang="en-US" sz="2400" b="1" dirty="0"/>
              <a:t>14.1 million </a:t>
            </a:r>
            <a:r>
              <a:rPr lang="en-US" sz="2400" dirty="0"/>
              <a:t>participants (11% of  non-governmental U.S. workforce) with </a:t>
            </a:r>
            <a:r>
              <a:rPr lang="en-US" sz="2400" b="1" dirty="0"/>
              <a:t>$1.4 trillion </a:t>
            </a:r>
            <a:r>
              <a:rPr lang="en-US" sz="2400" dirty="0"/>
              <a:t>in assets (28% of 401k assets). </a:t>
            </a:r>
            <a:r>
              <a:rPr lang="en-US" sz="1400" dirty="0"/>
              <a:t>(NCEO 2017)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Average ESOP account size of </a:t>
            </a:r>
            <a:r>
              <a:rPr lang="en-US" sz="2400" i="1" dirty="0"/>
              <a:t>$86,300</a:t>
            </a:r>
            <a:r>
              <a:rPr lang="en-US" sz="2400" dirty="0"/>
              <a:t>. 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New study shows ESOP participants in the 60-64 year age range have 10 times the retirement accounts than everyone else.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are not alone!</a:t>
            </a:r>
          </a:p>
        </p:txBody>
      </p:sp>
    </p:spTree>
    <p:extLst>
      <p:ext uri="{BB962C8B-B14F-4D97-AF65-F5344CB8AC3E}">
        <p14:creationId xmlns:p14="http://schemas.microsoft.com/office/powerpoint/2010/main" val="91885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are in good company!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0897" y="1380897"/>
            <a:ext cx="3441836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B w="31750"/>
              <a:extrusionClr>
                <a:schemeClr val="tx1"/>
              </a:extrusionClr>
              <a:contourClr>
                <a:schemeClr val="accent3">
                  <a:lumMod val="50000"/>
                </a:schemeClr>
              </a:contourClr>
            </a:sp3d>
          </a:bodyPr>
          <a:lstStyle/>
          <a:p>
            <a:r>
              <a:rPr lang="en-US" sz="2400" dirty="0">
                <a:solidFill>
                  <a:srgbClr val="FFCC00"/>
                </a:solidFill>
              </a:rPr>
              <a:t>50+% ESOP owned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737086" y="1380168"/>
            <a:ext cx="2909001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 contourW="19050">
              <a:bevelB w="69850" h="38100" prst="relaxedInset"/>
              <a:extrusionClr>
                <a:schemeClr val="accent1"/>
              </a:extrusionClr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en-US" sz="2400" dirty="0">
                <a:solidFill>
                  <a:srgbClr val="FFCC00"/>
                </a:solidFill>
              </a:rPr>
              <a:t>25+% ESOP owned</a:t>
            </a:r>
          </a:p>
        </p:txBody>
      </p:sp>
      <p:sp>
        <p:nvSpPr>
          <p:cNvPr id="7" name="Rectangle 6"/>
          <p:cNvSpPr/>
          <p:nvPr/>
        </p:nvSpPr>
        <p:spPr>
          <a:xfrm>
            <a:off x="2849336" y="3541712"/>
            <a:ext cx="298572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B w="31750"/>
              <a:extrusionClr>
                <a:schemeClr val="tx1"/>
              </a:extrusionClr>
              <a:contourClr>
                <a:schemeClr val="accent3">
                  <a:lumMod val="50000"/>
                </a:schemeClr>
              </a:contourClr>
            </a:sp3d>
          </a:bodyPr>
          <a:lstStyle/>
          <a:p>
            <a:r>
              <a:rPr lang="en-US" sz="2400" dirty="0">
                <a:solidFill>
                  <a:srgbClr val="FFCC00"/>
                </a:solidFill>
              </a:rPr>
              <a:t>40+% ESOP owned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617" y="4003377"/>
            <a:ext cx="2517866" cy="2517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44" y="2041071"/>
            <a:ext cx="1903589" cy="31187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979" y="2318094"/>
            <a:ext cx="1880507" cy="1223618"/>
          </a:xfrm>
          <a:prstGeom prst="rect">
            <a:avLst/>
          </a:prstGeom>
        </p:spPr>
      </p:pic>
      <p:pic>
        <p:nvPicPr>
          <p:cNvPr id="10" name="Picture 9" descr="forbes 201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086" y="1842562"/>
            <a:ext cx="2801788" cy="332796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849336" y="1810238"/>
            <a:ext cx="3441836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B w="31750"/>
              <a:extrusionClr>
                <a:schemeClr val="tx1"/>
              </a:extrusionClr>
              <a:contourClr>
                <a:schemeClr val="accent3">
                  <a:lumMod val="50000"/>
                </a:schemeClr>
              </a:contourClr>
            </a:sp3d>
          </a:bodyPr>
          <a:lstStyle/>
          <a:p>
            <a:r>
              <a:rPr lang="en-US" sz="2400" dirty="0">
                <a:solidFill>
                  <a:srgbClr val="FFCC00"/>
                </a:solidFill>
              </a:rPr>
              <a:t>20+% ESOP owned</a:t>
            </a:r>
          </a:p>
        </p:txBody>
      </p:sp>
    </p:spTree>
    <p:extLst>
      <p:ext uri="{BB962C8B-B14F-4D97-AF65-F5344CB8AC3E}">
        <p14:creationId xmlns:p14="http://schemas.microsoft.com/office/powerpoint/2010/main" val="676245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ESOP Structure </a:t>
            </a:r>
            <a:endParaRPr lang="en-US" sz="3000" dirty="0"/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5619750" y="1307396"/>
            <a:ext cx="2834640" cy="1371600"/>
          </a:xfrm>
          <a:prstGeom prst="rect">
            <a:avLst/>
          </a:prstGeom>
          <a:solidFill>
            <a:schemeClr val="accent3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buNone/>
              <a:defRPr kumimoji="0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defRPr>
            </a:lvl1pPr>
            <a:lvl2pPr indent="0">
              <a:buNone/>
              <a:defRPr sz="2000" b="1"/>
            </a:lvl2pPr>
            <a:lvl3pPr indent="0">
              <a:buNone/>
              <a:defRPr b="1"/>
            </a:lvl3pPr>
            <a:lvl4pPr indent="0">
              <a:buNone/>
              <a:defRPr sz="1600" b="1"/>
            </a:lvl4pPr>
            <a:lvl5pPr indent="0">
              <a:buNone/>
              <a:defRPr sz="1600" b="1"/>
            </a:lvl5pPr>
            <a:lvl6pPr indent="0">
              <a:buNone/>
              <a:defRPr sz="1600" b="1"/>
            </a:lvl6pPr>
            <a:lvl7pPr indent="0">
              <a:buNone/>
              <a:defRPr sz="1600" b="1"/>
            </a:lvl7pPr>
            <a:lvl8pPr indent="0">
              <a:buNone/>
              <a:defRPr sz="1600" b="1"/>
            </a:lvl8pPr>
            <a:lvl9pPr indent="0">
              <a:buNone/>
              <a:defRPr sz="1600" b="1"/>
            </a:lvl9pPr>
          </a:lstStyle>
          <a:p>
            <a:r>
              <a:rPr lang="en-US" altLang="en-US" dirty="0"/>
              <a:t>Company</a:t>
            </a:r>
          </a:p>
        </p:txBody>
      </p:sp>
      <p:grpSp>
        <p:nvGrpSpPr>
          <p:cNvPr id="3" name="Group 34"/>
          <p:cNvGrpSpPr/>
          <p:nvPr/>
        </p:nvGrpSpPr>
        <p:grpSpPr>
          <a:xfrm>
            <a:off x="6815138" y="2713921"/>
            <a:ext cx="306387" cy="1234281"/>
            <a:chOff x="6815138" y="3101975"/>
            <a:chExt cx="306387" cy="1554163"/>
          </a:xfrm>
        </p:grpSpPr>
        <p:cxnSp>
          <p:nvCxnSpPr>
            <p:cNvPr id="36" name="AutoShape 11"/>
            <p:cNvCxnSpPr>
              <a:cxnSpLocks noChangeShapeType="1"/>
            </p:cNvCxnSpPr>
            <p:nvPr/>
          </p:nvCxnSpPr>
          <p:spPr bwMode="auto">
            <a:xfrm>
              <a:off x="7121525" y="3101975"/>
              <a:ext cx="0" cy="1554163"/>
            </a:xfrm>
            <a:prstGeom prst="straightConnector1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7" name="AutoShape 7"/>
            <p:cNvCxnSpPr>
              <a:cxnSpLocks noChangeShapeType="1"/>
            </p:cNvCxnSpPr>
            <p:nvPr/>
          </p:nvCxnSpPr>
          <p:spPr bwMode="auto">
            <a:xfrm flipV="1">
              <a:off x="6815138" y="3101975"/>
              <a:ext cx="0" cy="1554163"/>
            </a:xfrm>
            <a:prstGeom prst="straightConnector1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lg" len="lg"/>
            </a:ln>
            <a:effectLst/>
          </p:spPr>
        </p:cxnSp>
      </p:grp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5619750" y="4022633"/>
            <a:ext cx="2838450" cy="137160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+mn-ea"/>
              </a:rPr>
              <a:t>ESOP Trust</a:t>
            </a:r>
          </a:p>
        </p:txBody>
      </p:sp>
      <p:sp>
        <p:nvSpPr>
          <p:cNvPr id="39" name="TextBox 38"/>
          <p:cNvSpPr txBox="1"/>
          <p:nvPr/>
        </p:nvSpPr>
        <p:spPr bwMode="gray">
          <a:xfrm>
            <a:off x="5369445" y="3065255"/>
            <a:ext cx="1509491" cy="91440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Retirement Plan &amp; Tax Deduction </a:t>
            </a:r>
          </a:p>
        </p:txBody>
      </p:sp>
      <p:sp>
        <p:nvSpPr>
          <p:cNvPr id="40" name="TextBox 39"/>
          <p:cNvSpPr txBox="1"/>
          <p:nvPr/>
        </p:nvSpPr>
        <p:spPr bwMode="gray">
          <a:xfrm>
            <a:off x="7169554" y="3065255"/>
            <a:ext cx="1336489" cy="91440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Cash 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43" name="AutoShape 11"/>
          <p:cNvCxnSpPr>
            <a:cxnSpLocks noChangeShapeType="1"/>
          </p:cNvCxnSpPr>
          <p:nvPr/>
        </p:nvCxnSpPr>
        <p:spPr bwMode="auto">
          <a:xfrm>
            <a:off x="7107746" y="5394233"/>
            <a:ext cx="13779" cy="523499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lg" len="lg"/>
          </a:ln>
          <a:effectLst/>
        </p:spPr>
      </p:cxn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413340" y="4022633"/>
            <a:ext cx="2838450" cy="1371600"/>
          </a:xfrm>
          <a:prstGeom prst="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+mn-ea"/>
              </a:rPr>
              <a:t>Selling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+mn-ea"/>
              </a:rPr>
              <a:t>Shareholders</a:t>
            </a:r>
          </a:p>
        </p:txBody>
      </p:sp>
      <p:grpSp>
        <p:nvGrpSpPr>
          <p:cNvPr id="4" name="Group 46"/>
          <p:cNvGrpSpPr/>
          <p:nvPr/>
        </p:nvGrpSpPr>
        <p:grpSpPr>
          <a:xfrm rot="5400000">
            <a:off x="4263748" y="3564546"/>
            <a:ext cx="306387" cy="2287773"/>
            <a:chOff x="6815138" y="3101975"/>
            <a:chExt cx="306387" cy="1554163"/>
          </a:xfrm>
        </p:grpSpPr>
        <p:cxnSp>
          <p:nvCxnSpPr>
            <p:cNvPr id="48" name="AutoShape 11"/>
            <p:cNvCxnSpPr>
              <a:cxnSpLocks noChangeShapeType="1"/>
            </p:cNvCxnSpPr>
            <p:nvPr/>
          </p:nvCxnSpPr>
          <p:spPr bwMode="auto">
            <a:xfrm>
              <a:off x="7121525" y="3101975"/>
              <a:ext cx="0" cy="1554163"/>
            </a:xfrm>
            <a:prstGeom prst="straightConnector1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49" name="AutoShape 7"/>
            <p:cNvCxnSpPr>
              <a:cxnSpLocks noChangeShapeType="1"/>
            </p:cNvCxnSpPr>
            <p:nvPr/>
          </p:nvCxnSpPr>
          <p:spPr bwMode="auto">
            <a:xfrm flipV="1">
              <a:off x="6815138" y="3101975"/>
              <a:ext cx="0" cy="1554163"/>
            </a:xfrm>
            <a:prstGeom prst="straightConnector1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lg" len="lg"/>
            </a:ln>
            <a:effectLst/>
          </p:spPr>
        </p:cxnSp>
      </p:grpSp>
      <p:sp>
        <p:nvSpPr>
          <p:cNvPr id="51" name="TextBox 50"/>
          <p:cNvSpPr txBox="1"/>
          <p:nvPr/>
        </p:nvSpPr>
        <p:spPr bwMode="gray">
          <a:xfrm>
            <a:off x="3670658" y="5608079"/>
            <a:ext cx="1509491" cy="607037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Cash</a:t>
            </a:r>
          </a:p>
        </p:txBody>
      </p:sp>
      <p:sp>
        <p:nvSpPr>
          <p:cNvPr id="53" name="TextBox 52"/>
          <p:cNvSpPr txBox="1"/>
          <p:nvPr/>
        </p:nvSpPr>
        <p:spPr bwMode="gray">
          <a:xfrm>
            <a:off x="6270494" y="5911597"/>
            <a:ext cx="1593629" cy="607037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ESOP participants</a:t>
            </a:r>
          </a:p>
        </p:txBody>
      </p:sp>
      <p:sp>
        <p:nvSpPr>
          <p:cNvPr id="55" name="Oval 54"/>
          <p:cNvSpPr/>
          <p:nvPr/>
        </p:nvSpPr>
        <p:spPr bwMode="gray">
          <a:xfrm>
            <a:off x="7691494" y="2772637"/>
            <a:ext cx="292608" cy="292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/>
          <p:cNvSpPr/>
          <p:nvPr/>
        </p:nvSpPr>
        <p:spPr bwMode="gray">
          <a:xfrm>
            <a:off x="5977886" y="2772637"/>
            <a:ext cx="292608" cy="292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8" name="Oval 57"/>
          <p:cNvSpPr/>
          <p:nvPr/>
        </p:nvSpPr>
        <p:spPr bwMode="gray">
          <a:xfrm>
            <a:off x="4279099" y="4927417"/>
            <a:ext cx="292608" cy="292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6" name="TextBox 65"/>
          <p:cNvSpPr txBox="1"/>
          <p:nvPr/>
        </p:nvSpPr>
        <p:spPr bwMode="gray">
          <a:xfrm>
            <a:off x="3296414" y="4182128"/>
            <a:ext cx="2264415" cy="373112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Company Stock </a:t>
            </a:r>
          </a:p>
        </p:txBody>
      </p:sp>
      <p:sp>
        <p:nvSpPr>
          <p:cNvPr id="67" name="Oval 66"/>
          <p:cNvSpPr/>
          <p:nvPr/>
        </p:nvSpPr>
        <p:spPr bwMode="gray">
          <a:xfrm>
            <a:off x="4279099" y="3901407"/>
            <a:ext cx="292608" cy="292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19607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an ESOP Structured? </a:t>
            </a:r>
          </a:p>
        </p:txBody>
      </p:sp>
      <p:sp>
        <p:nvSpPr>
          <p:cNvPr id="34822" name="Text Box 4"/>
          <p:cNvSpPr txBox="1">
            <a:spLocks noChangeArrowheads="1"/>
          </p:cNvSpPr>
          <p:nvPr/>
        </p:nvSpPr>
        <p:spPr bwMode="auto">
          <a:xfrm>
            <a:off x="1035562" y="1597479"/>
            <a:ext cx="2834640" cy="137160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buNone/>
              <a:defRPr kumimoji="0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defRPr>
            </a:lvl1pPr>
            <a:lvl2pPr indent="0">
              <a:buNone/>
              <a:defRPr sz="2000" b="1"/>
            </a:lvl2pPr>
            <a:lvl3pPr indent="0">
              <a:buNone/>
              <a:defRPr b="1"/>
            </a:lvl3pPr>
            <a:lvl4pPr indent="0">
              <a:buNone/>
              <a:defRPr sz="1600" b="1"/>
            </a:lvl4pPr>
            <a:lvl5pPr indent="0">
              <a:buNone/>
              <a:defRPr sz="1600" b="1"/>
            </a:lvl5pPr>
            <a:lvl6pPr indent="0">
              <a:buNone/>
              <a:defRPr sz="1600" b="1"/>
            </a:lvl6pPr>
            <a:lvl7pPr indent="0">
              <a:buNone/>
              <a:defRPr sz="1600" b="1"/>
            </a:lvl7pPr>
            <a:lvl8pPr indent="0">
              <a:buNone/>
              <a:defRPr sz="1600" b="1"/>
            </a:lvl8pPr>
            <a:lvl9pPr indent="0">
              <a:buNone/>
              <a:defRPr sz="1600" b="1"/>
            </a:lvl9pPr>
          </a:lstStyle>
          <a:p>
            <a:r>
              <a:rPr lang="en-US" altLang="en-US" dirty="0"/>
              <a:t>ESOP Trust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230950" y="3004004"/>
            <a:ext cx="306387" cy="1234281"/>
            <a:chOff x="6815138" y="3101975"/>
            <a:chExt cx="306387" cy="1554163"/>
          </a:xfrm>
        </p:grpSpPr>
        <p:cxnSp>
          <p:nvCxnSpPr>
            <p:cNvPr id="34827" name="AutoShape 11"/>
            <p:cNvCxnSpPr>
              <a:cxnSpLocks noChangeShapeType="1"/>
            </p:cNvCxnSpPr>
            <p:nvPr/>
          </p:nvCxnSpPr>
          <p:spPr bwMode="auto">
            <a:xfrm>
              <a:off x="7121525" y="3101975"/>
              <a:ext cx="0" cy="1554163"/>
            </a:xfrm>
            <a:prstGeom prst="straightConnector1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4824" name="AutoShape 7"/>
            <p:cNvCxnSpPr>
              <a:cxnSpLocks noChangeShapeType="1"/>
            </p:cNvCxnSpPr>
            <p:nvPr/>
          </p:nvCxnSpPr>
          <p:spPr bwMode="auto">
            <a:xfrm flipV="1">
              <a:off x="6815138" y="3101975"/>
              <a:ext cx="0" cy="1554163"/>
            </a:xfrm>
            <a:prstGeom prst="straightConnector1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lg" len="lg"/>
            </a:ln>
            <a:effectLst/>
          </p:spPr>
        </p:cxnSp>
      </p:grpSp>
      <p:sp>
        <p:nvSpPr>
          <p:cNvPr id="34826" name="Rectangle 9"/>
          <p:cNvSpPr>
            <a:spLocks noChangeArrowheads="1"/>
          </p:cNvSpPr>
          <p:nvPr/>
        </p:nvSpPr>
        <p:spPr bwMode="auto">
          <a:xfrm>
            <a:off x="1035562" y="4312716"/>
            <a:ext cx="2838450" cy="1371600"/>
          </a:xfrm>
          <a:prstGeom prst="rect">
            <a:avLst/>
          </a:prstGeom>
          <a:solidFill>
            <a:schemeClr val="accent3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+mn-ea"/>
              </a:rPr>
              <a:t>Eligible Employees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+mn-ea"/>
              </a:rPr>
              <a:t>(“Participants”)</a:t>
            </a:r>
          </a:p>
        </p:txBody>
      </p:sp>
      <p:sp>
        <p:nvSpPr>
          <p:cNvPr id="16" name="TextBox 15"/>
          <p:cNvSpPr txBox="1"/>
          <p:nvPr/>
        </p:nvSpPr>
        <p:spPr bwMode="gray">
          <a:xfrm>
            <a:off x="668294" y="3163944"/>
            <a:ext cx="1509491" cy="91440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Loyalty Hard</a:t>
            </a:r>
          </a:p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 Work</a:t>
            </a:r>
          </a:p>
        </p:txBody>
      </p:sp>
      <p:sp>
        <p:nvSpPr>
          <p:cNvPr id="26" name="TextBox 25"/>
          <p:cNvSpPr txBox="1"/>
          <p:nvPr/>
        </p:nvSpPr>
        <p:spPr bwMode="gray">
          <a:xfrm>
            <a:off x="2585366" y="3163944"/>
            <a:ext cx="1336489" cy="91440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Retirement Benefits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63786" y="1597479"/>
            <a:ext cx="4506686" cy="3509231"/>
          </a:xfrm>
        </p:spPr>
        <p:txBody>
          <a:bodyPr/>
          <a:lstStyle/>
          <a:p>
            <a:pPr algn="ctr" eaLnBrk="1" hangingPunct="1">
              <a:spcAft>
                <a:spcPct val="40000"/>
              </a:spcAft>
              <a:buNone/>
            </a:pPr>
            <a:r>
              <a:rPr lang="en-US" sz="2800" dirty="0"/>
              <a:t>Company shares are held in the ESOP trust for your financial benefit.  </a:t>
            </a:r>
          </a:p>
          <a:p>
            <a:pPr algn="ctr" eaLnBrk="1" hangingPunct="1">
              <a:spcAft>
                <a:spcPct val="40000"/>
              </a:spcAft>
              <a:buFont typeface="Webdings" pitchFamily="18" charset="2"/>
              <a:buNone/>
            </a:pPr>
            <a:endParaRPr lang="en-US" sz="3600" dirty="0"/>
          </a:p>
          <a:p>
            <a:pPr algn="ctr" eaLnBrk="1" hangingPunct="1">
              <a:spcAft>
                <a:spcPct val="40000"/>
              </a:spcAft>
              <a:buFont typeface="Webdings" pitchFamily="18" charset="2"/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You are a “beneficial” owner of shares. </a:t>
            </a:r>
          </a:p>
          <a:p>
            <a:pPr algn="ctr" eaLnBrk="1" hangingPunct="1">
              <a:spcAft>
                <a:spcPct val="40000"/>
              </a:spcAft>
              <a:buFont typeface="Webdings" pitchFamily="18" charset="2"/>
              <a:buNone/>
            </a:pPr>
            <a:endParaRPr lang="es-MX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22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manages your ESOP?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10897" y="1300766"/>
            <a:ext cx="8472179" cy="4338002"/>
          </a:xfrm>
          <a:noFill/>
        </p:spPr>
        <p:txBody>
          <a:bodyPr/>
          <a:lstStyle/>
          <a:p>
            <a:pPr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3200" dirty="0"/>
              <a:t>The ESOP Trust is managed by </a:t>
            </a:r>
            <a:r>
              <a:rPr lang="en-US" sz="3200" dirty="0" smtClean="0"/>
              <a:t>a Plan  Committee consisting of </a:t>
            </a:r>
            <a:r>
              <a:rPr lang="es-MX" sz="3200" dirty="0" smtClean="0">
                <a:solidFill>
                  <a:schemeClr val="tx2"/>
                </a:solidFill>
              </a:rPr>
              <a:t>Howard </a:t>
            </a:r>
            <a:r>
              <a:rPr lang="es-MX" sz="3200" dirty="0" err="1" smtClean="0">
                <a:solidFill>
                  <a:schemeClr val="tx2"/>
                </a:solidFill>
              </a:rPr>
              <a:t>Wheeler</a:t>
            </a:r>
            <a:r>
              <a:rPr lang="es-MX" sz="3200" dirty="0" smtClean="0">
                <a:solidFill>
                  <a:schemeClr val="tx2"/>
                </a:solidFill>
              </a:rPr>
              <a:t> &amp; Donald </a:t>
            </a:r>
            <a:r>
              <a:rPr lang="es-MX" sz="3200" dirty="0" err="1" smtClean="0">
                <a:solidFill>
                  <a:schemeClr val="tx2"/>
                </a:solidFill>
              </a:rPr>
              <a:t>Singleton</a:t>
            </a:r>
            <a:endParaRPr lang="es-MX" sz="3200" dirty="0">
              <a:solidFill>
                <a:schemeClr val="tx2"/>
              </a:solidFill>
            </a:endParaRPr>
          </a:p>
          <a:p>
            <a:pPr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s-MX" sz="3200" dirty="0" err="1"/>
              <a:t>The</a:t>
            </a:r>
            <a:r>
              <a:rPr lang="es-MX" sz="3200" dirty="0"/>
              <a:t> ESOP </a:t>
            </a:r>
            <a:r>
              <a:rPr lang="es-MX" sz="3200" dirty="0" err="1"/>
              <a:t>Trustee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 smtClean="0">
                <a:solidFill>
                  <a:schemeClr val="tx2"/>
                </a:solidFill>
              </a:rPr>
              <a:t>Julie</a:t>
            </a:r>
            <a:r>
              <a:rPr lang="es-MX" sz="3200" dirty="0" smtClean="0">
                <a:solidFill>
                  <a:schemeClr val="tx2"/>
                </a:solidFill>
              </a:rPr>
              <a:t> </a:t>
            </a:r>
            <a:r>
              <a:rPr lang="es-MX" sz="3200" dirty="0" err="1" smtClean="0">
                <a:solidFill>
                  <a:schemeClr val="tx2"/>
                </a:solidFill>
              </a:rPr>
              <a:t>DePiro</a:t>
            </a:r>
            <a:endParaRPr lang="es-MX" sz="3200" dirty="0">
              <a:solidFill>
                <a:schemeClr val="tx2"/>
              </a:solidFill>
            </a:endParaRPr>
          </a:p>
          <a:p>
            <a:pPr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3200" dirty="0" smtClean="0"/>
              <a:t>The </a:t>
            </a:r>
            <a:r>
              <a:rPr lang="en-US" sz="3200" dirty="0"/>
              <a:t>recordkeeping of your ESOP will be managed by </a:t>
            </a:r>
            <a:r>
              <a:rPr lang="en-US" sz="3200" dirty="0">
                <a:solidFill>
                  <a:schemeClr val="tx2"/>
                </a:solidFill>
              </a:rPr>
              <a:t>Menke &amp; Associates</a:t>
            </a:r>
          </a:p>
          <a:p>
            <a:pPr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3200" dirty="0"/>
              <a:t>Stock Price: Annual valuation completed by an outside </a:t>
            </a:r>
            <a:r>
              <a:rPr lang="en-US" sz="3200" dirty="0">
                <a:solidFill>
                  <a:schemeClr val="tx2"/>
                </a:solidFill>
              </a:rPr>
              <a:t>independent appraiser hired by the ESOP trust within ERISA guidelines</a:t>
            </a:r>
            <a:endParaRPr lang="en-US" sz="3200" dirty="0"/>
          </a:p>
          <a:p>
            <a:pPr eaLnBrk="1" hangingPunct="1">
              <a:spcBef>
                <a:spcPts val="1800"/>
              </a:spcBef>
              <a:buFont typeface="Arial" pitchFamily="34" charset="0"/>
              <a:buChar char="•"/>
            </a:pPr>
            <a:endParaRPr lang="en-US" sz="3200" dirty="0"/>
          </a:p>
          <a:p>
            <a:pPr marL="447675" indent="-447675" ea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responsibilities </a:t>
            </a:r>
            <a:r>
              <a:rPr lang="en-US" u="sng" dirty="0"/>
              <a:t>before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the ESOP</a:t>
            </a: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220788" y="1725613"/>
            <a:ext cx="6769100" cy="4083050"/>
            <a:chOff x="1201738" y="1973263"/>
            <a:chExt cx="6769100" cy="4083050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201738" y="1973263"/>
              <a:ext cx="6681787" cy="1122362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766649"/>
                </a:gs>
                <a:gs pos="50000">
                  <a:srgbClr val="FFDC9D"/>
                </a:gs>
                <a:gs pos="100000">
                  <a:srgbClr val="766649"/>
                </a:gs>
              </a:gsLst>
              <a:lin ang="5400000" scaled="1"/>
            </a:gradFill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 wrap="none" lIns="0" tIns="0" rIns="0" bIns="108000" anchor="ctr" anchorCtr="1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</a:pPr>
              <a:r>
                <a:rPr lang="en-US" sz="2800">
                  <a:solidFill>
                    <a:srgbClr val="000000"/>
                  </a:solidFill>
                </a:rPr>
                <a:t>Board of Directors</a:t>
              </a: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223963" y="3416300"/>
              <a:ext cx="6667500" cy="1122363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766649"/>
                </a:gs>
                <a:gs pos="50000">
                  <a:srgbClr val="FFDC9D"/>
                </a:gs>
                <a:gs pos="100000">
                  <a:srgbClr val="766649"/>
                </a:gs>
              </a:gsLst>
              <a:lin ang="5400000" scaled="1"/>
            </a:gradFill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 wrap="none" lIns="0" tIns="0" rIns="0" bIns="108000" anchor="ctr" anchorCtr="1"/>
            <a:lstStyle/>
            <a:p>
              <a:pPr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2800">
                  <a:solidFill>
                    <a:srgbClr val="000000"/>
                  </a:solidFill>
                </a:rPr>
                <a:t>Management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1231900" y="4933950"/>
              <a:ext cx="6738938" cy="1122363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766649"/>
                </a:gs>
                <a:gs pos="50000">
                  <a:srgbClr val="FFDC9D"/>
                </a:gs>
                <a:gs pos="100000">
                  <a:srgbClr val="766649"/>
                </a:gs>
              </a:gsLst>
              <a:lin ang="5400000" scaled="1"/>
            </a:gradFill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 wrap="none" lIns="0" tIns="0" rIns="0" bIns="108000" anchor="ctr" anchorCtr="1"/>
            <a:lstStyle/>
            <a:p>
              <a:pPr>
                <a:lnSpc>
                  <a:spcPct val="100000"/>
                </a:lnSpc>
                <a:spcBef>
                  <a:spcPct val="10000"/>
                </a:spcBef>
                <a:buClrTx/>
                <a:buFontTx/>
                <a:buNone/>
              </a:pPr>
              <a:r>
                <a:rPr lang="en-US" sz="2800">
                  <a:solidFill>
                    <a:srgbClr val="000000"/>
                  </a:solidFill>
                </a:rPr>
                <a:t>Employees</a:t>
              </a:r>
            </a:p>
          </p:txBody>
        </p:sp>
        <p:pic>
          <p:nvPicPr>
            <p:cNvPr id="10" name="Picture 8" descr="BD21298_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0800000">
              <a:off x="3995738" y="4448175"/>
              <a:ext cx="10096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7" descr="BD21298_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0800000">
              <a:off x="3994150" y="2944813"/>
              <a:ext cx="995363" cy="44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48773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responsibilities </a:t>
            </a:r>
            <a:r>
              <a:rPr lang="en-US" u="sng" dirty="0"/>
              <a:t>after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the ESOP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220788" y="1725613"/>
            <a:ext cx="6769100" cy="4083050"/>
            <a:chOff x="1201738" y="1973263"/>
            <a:chExt cx="6769100" cy="4083050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201738" y="1973263"/>
              <a:ext cx="6681787" cy="1122362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766649"/>
                </a:gs>
                <a:gs pos="50000">
                  <a:srgbClr val="FFDC9D"/>
                </a:gs>
                <a:gs pos="100000">
                  <a:srgbClr val="766649"/>
                </a:gs>
              </a:gsLst>
              <a:lin ang="5400000" scaled="1"/>
            </a:gradFill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 wrap="none" lIns="0" tIns="0" rIns="0" bIns="108000" anchor="ctr" anchorCtr="1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</a:pPr>
              <a:r>
                <a:rPr lang="en-US" sz="2800">
                  <a:solidFill>
                    <a:srgbClr val="000000"/>
                  </a:solidFill>
                </a:rPr>
                <a:t>Board of Directors</a:t>
              </a: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223963" y="3416300"/>
              <a:ext cx="6667500" cy="1122363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766649"/>
                </a:gs>
                <a:gs pos="50000">
                  <a:srgbClr val="FFDC9D"/>
                </a:gs>
                <a:gs pos="100000">
                  <a:srgbClr val="766649"/>
                </a:gs>
              </a:gsLst>
              <a:lin ang="5400000" scaled="1"/>
            </a:gradFill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 wrap="none" lIns="0" tIns="0" rIns="0" bIns="108000" anchor="ctr" anchorCtr="1"/>
            <a:lstStyle/>
            <a:p>
              <a:pPr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2800">
                  <a:solidFill>
                    <a:srgbClr val="000000"/>
                  </a:solidFill>
                </a:rPr>
                <a:t>Management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1231900" y="4933950"/>
              <a:ext cx="6738938" cy="1122363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766649"/>
                </a:gs>
                <a:gs pos="50000">
                  <a:srgbClr val="FFDC9D"/>
                </a:gs>
                <a:gs pos="100000">
                  <a:srgbClr val="766649"/>
                </a:gs>
              </a:gsLst>
              <a:lin ang="5400000" scaled="1"/>
            </a:gradFill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 wrap="none" lIns="0" tIns="0" rIns="0" bIns="108000" anchor="ctr" anchorCtr="1"/>
            <a:lstStyle/>
            <a:p>
              <a:pPr>
                <a:lnSpc>
                  <a:spcPct val="100000"/>
                </a:lnSpc>
                <a:spcBef>
                  <a:spcPct val="10000"/>
                </a:spcBef>
                <a:buClrTx/>
                <a:buFontTx/>
                <a:buNone/>
              </a:pPr>
              <a:r>
                <a:rPr lang="en-US" sz="2800">
                  <a:solidFill>
                    <a:srgbClr val="000000"/>
                  </a:solidFill>
                </a:rPr>
                <a:t>Employees</a:t>
              </a:r>
            </a:p>
          </p:txBody>
        </p:sp>
        <p:pic>
          <p:nvPicPr>
            <p:cNvPr id="10" name="Picture 8" descr="BD21298_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0800000">
              <a:off x="3995738" y="4448175"/>
              <a:ext cx="10096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7" descr="BD21298_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0800000">
              <a:off x="3994150" y="2944813"/>
              <a:ext cx="995363" cy="44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48773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Benefit – The Four Steps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14338" y="2413728"/>
            <a:ext cx="7867649" cy="552384"/>
            <a:chOff x="414338" y="1800192"/>
            <a:chExt cx="7867649" cy="552384"/>
          </a:xfrm>
        </p:grpSpPr>
        <p:sp>
          <p:nvSpPr>
            <p:cNvPr id="16" name="Rectangle 15"/>
            <p:cNvSpPr/>
            <p:nvPr/>
          </p:nvSpPr>
          <p:spPr bwMode="auto">
            <a:xfrm>
              <a:off x="640556" y="1800231"/>
              <a:ext cx="7641431" cy="551914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10000"/>
                    <a:lumOff val="90000"/>
                    <a:alpha val="0"/>
                  </a:schemeClr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square" lIns="457200" tIns="0" rIns="0" bIns="0" anchor="ctr"/>
            <a:lstStyle/>
            <a:p>
              <a:pPr eaLnBrk="0" hangingPunct="0">
                <a:lnSpc>
                  <a:spcPct val="90000"/>
                </a:lnSpc>
                <a:spcBef>
                  <a:spcPts val="1600"/>
                </a:spcBef>
                <a:buClr>
                  <a:srgbClr val="002A42"/>
                </a:buClr>
                <a:buSzPct val="100000"/>
              </a:pPr>
              <a:r>
                <a:rPr lang="en-US" sz="2000" dirty="0">
                  <a:solidFill>
                    <a:schemeClr val="accent1"/>
                  </a:solidFill>
                  <a:latin typeface="+mn-lt"/>
                </a:rPr>
                <a:t>Contributions &amp; dividends</a:t>
              </a:r>
            </a:p>
          </p:txBody>
        </p:sp>
        <p:sp>
          <p:nvSpPr>
            <p:cNvPr id="17" name="AutoShape 5"/>
            <p:cNvSpPr>
              <a:spLocks noChangeArrowheads="1"/>
            </p:cNvSpPr>
            <p:nvPr/>
          </p:nvSpPr>
          <p:spPr bwMode="gray">
            <a:xfrm>
              <a:off x="414338" y="1800192"/>
              <a:ext cx="548640" cy="55238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9" tIns="45715" rIns="91429" bIns="45715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buClr>
                  <a:schemeClr val="accent2"/>
                </a:buClr>
                <a:buSzPct val="90000"/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4338" y="3151252"/>
            <a:ext cx="7867649" cy="552384"/>
            <a:chOff x="414338" y="1800192"/>
            <a:chExt cx="7867649" cy="552384"/>
          </a:xfrm>
        </p:grpSpPr>
        <p:sp>
          <p:nvSpPr>
            <p:cNvPr id="19" name="Rectangle 18"/>
            <p:cNvSpPr/>
            <p:nvPr/>
          </p:nvSpPr>
          <p:spPr bwMode="auto">
            <a:xfrm>
              <a:off x="640556" y="1800231"/>
              <a:ext cx="7641431" cy="551914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10000"/>
                    <a:lumOff val="90000"/>
                    <a:alpha val="0"/>
                  </a:schemeClr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square" lIns="457200" tIns="0" rIns="0" bIns="0" anchor="ctr"/>
            <a:lstStyle/>
            <a:p>
              <a:pPr eaLnBrk="0" hangingPunct="0">
                <a:lnSpc>
                  <a:spcPct val="90000"/>
                </a:lnSpc>
                <a:spcBef>
                  <a:spcPts val="1600"/>
                </a:spcBef>
                <a:buClr>
                  <a:srgbClr val="002A42"/>
                </a:buClr>
                <a:buSzPct val="100000"/>
              </a:pPr>
              <a:r>
                <a:rPr lang="en-US" sz="2000" dirty="0">
                  <a:solidFill>
                    <a:schemeClr val="accent1"/>
                  </a:solidFill>
                  <a:latin typeface="+mn-lt"/>
                </a:rPr>
                <a:t>Vesting</a:t>
              </a:r>
            </a:p>
          </p:txBody>
        </p:sp>
        <p:sp>
          <p:nvSpPr>
            <p:cNvPr id="20" name="AutoShape 5"/>
            <p:cNvSpPr>
              <a:spLocks noChangeArrowheads="1"/>
            </p:cNvSpPr>
            <p:nvPr/>
          </p:nvSpPr>
          <p:spPr bwMode="gray">
            <a:xfrm>
              <a:off x="414338" y="1800192"/>
              <a:ext cx="548640" cy="55238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9" tIns="45715" rIns="91429" bIns="45715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buClr>
                  <a:schemeClr val="accent2"/>
                </a:buClr>
                <a:buSzPct val="90000"/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3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14338" y="3888776"/>
            <a:ext cx="7867649" cy="552384"/>
            <a:chOff x="414338" y="1800192"/>
            <a:chExt cx="7867649" cy="552384"/>
          </a:xfrm>
        </p:grpSpPr>
        <p:sp>
          <p:nvSpPr>
            <p:cNvPr id="22" name="Rectangle 21"/>
            <p:cNvSpPr/>
            <p:nvPr/>
          </p:nvSpPr>
          <p:spPr bwMode="auto">
            <a:xfrm>
              <a:off x="640556" y="1800231"/>
              <a:ext cx="7641431" cy="551914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10000"/>
                    <a:lumOff val="90000"/>
                    <a:alpha val="0"/>
                  </a:schemeClr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square" lIns="457200" tIns="0" rIns="0" bIns="0" anchor="ctr"/>
            <a:lstStyle/>
            <a:p>
              <a:pPr eaLnBrk="0" hangingPunct="0">
                <a:lnSpc>
                  <a:spcPct val="90000"/>
                </a:lnSpc>
                <a:spcBef>
                  <a:spcPts val="1600"/>
                </a:spcBef>
                <a:buClr>
                  <a:srgbClr val="002A42"/>
                </a:buClr>
                <a:buSzPct val="100000"/>
              </a:pPr>
              <a:r>
                <a:rPr lang="en-US" sz="2000" dirty="0">
                  <a:solidFill>
                    <a:schemeClr val="accent1"/>
                  </a:solidFill>
                  <a:latin typeface="+mn-lt"/>
                </a:rPr>
                <a:t>Distributions</a:t>
              </a:r>
            </a:p>
          </p:txBody>
        </p:sp>
        <p:sp>
          <p:nvSpPr>
            <p:cNvPr id="23" name="AutoShape 5"/>
            <p:cNvSpPr>
              <a:spLocks noChangeArrowheads="1"/>
            </p:cNvSpPr>
            <p:nvPr/>
          </p:nvSpPr>
          <p:spPr bwMode="gray">
            <a:xfrm>
              <a:off x="414338" y="1800192"/>
              <a:ext cx="548640" cy="55238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9" tIns="45715" rIns="91429" bIns="45715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buClr>
                  <a:schemeClr val="accent2"/>
                </a:buClr>
                <a:buSzPct val="90000"/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4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14338" y="1676204"/>
            <a:ext cx="7867649" cy="552384"/>
            <a:chOff x="414338" y="1800192"/>
            <a:chExt cx="7867649" cy="552384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40556" y="1800231"/>
              <a:ext cx="7641431" cy="551914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10000"/>
                    <a:lumOff val="90000"/>
                    <a:alpha val="0"/>
                  </a:schemeClr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square" lIns="457200" tIns="0" rIns="0" bIns="0" anchor="ctr"/>
            <a:lstStyle/>
            <a:p>
              <a:pPr eaLnBrk="0" hangingPunct="0">
                <a:lnSpc>
                  <a:spcPct val="90000"/>
                </a:lnSpc>
                <a:spcBef>
                  <a:spcPts val="1600"/>
                </a:spcBef>
                <a:buClr>
                  <a:srgbClr val="002A42"/>
                </a:buClr>
                <a:buSzPct val="100000"/>
              </a:pPr>
              <a:r>
                <a:rPr lang="en-US" sz="2000" dirty="0">
                  <a:solidFill>
                    <a:schemeClr val="accent1"/>
                  </a:solidFill>
                  <a:latin typeface="+mn-lt"/>
                </a:rPr>
                <a:t>Eligibility</a:t>
              </a:r>
            </a:p>
          </p:txBody>
        </p:sp>
        <p:sp>
          <p:nvSpPr>
            <p:cNvPr id="26" name="AutoShape 5"/>
            <p:cNvSpPr>
              <a:spLocks noChangeArrowheads="1"/>
            </p:cNvSpPr>
            <p:nvPr/>
          </p:nvSpPr>
          <p:spPr bwMode="gray">
            <a:xfrm>
              <a:off x="414338" y="1800192"/>
              <a:ext cx="548640" cy="55238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9" tIns="45715" rIns="91429" bIns="45715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buClr>
                  <a:schemeClr val="accent2"/>
                </a:buClr>
                <a:buSzPct val="90000"/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6552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458" y="1429555"/>
            <a:ext cx="8472179" cy="4338002"/>
          </a:xfrm>
        </p:spPr>
        <p:txBody>
          <a:bodyPr/>
          <a:lstStyle/>
          <a:p>
            <a:r>
              <a:rPr lang="en-US" dirty="0"/>
              <a:t>Who is eligible to receive ESOP contributions in any given year?</a:t>
            </a:r>
          </a:p>
          <a:p>
            <a:pPr lvl="1"/>
            <a:r>
              <a:rPr lang="en-US" dirty="0"/>
              <a:t>All employees who:</a:t>
            </a:r>
          </a:p>
          <a:p>
            <a:pPr lvl="2"/>
            <a:r>
              <a:rPr lang="en-US" dirty="0"/>
              <a:t>work 1,000 hours or more in any given year</a:t>
            </a:r>
          </a:p>
          <a:p>
            <a:pPr lvl="2"/>
            <a:r>
              <a:rPr lang="en-US" dirty="0"/>
              <a:t>are at least 21 years of age</a:t>
            </a:r>
          </a:p>
          <a:p>
            <a:pPr lvl="2"/>
            <a:r>
              <a:rPr lang="en-US" dirty="0" smtClean="0"/>
              <a:t>are </a:t>
            </a:r>
            <a:r>
              <a:rPr lang="en-US" dirty="0"/>
              <a:t>employed on last day of fiscal year (December 31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– Eligibility </a:t>
            </a:r>
          </a:p>
        </p:txBody>
      </p:sp>
    </p:spTree>
    <p:extLst>
      <p:ext uri="{BB962C8B-B14F-4D97-AF65-F5344CB8AC3E}">
        <p14:creationId xmlns:p14="http://schemas.microsoft.com/office/powerpoint/2010/main" val="4162995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2 </a:t>
            </a:r>
            <a:r>
              <a:rPr lang="en-US" dirty="0"/>
              <a:t>– Company Contributions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Each year the </a:t>
            </a:r>
            <a:r>
              <a:rPr lang="en-US" sz="2800" dirty="0" smtClean="0"/>
              <a:t>Chris-Tel </a:t>
            </a:r>
            <a:r>
              <a:rPr lang="en-US" sz="2800" dirty="0"/>
              <a:t>board of directors may elect to make a “ESOP contribution” to the ESOP trust.</a:t>
            </a:r>
          </a:p>
          <a:p>
            <a:pPr lvl="1"/>
            <a:r>
              <a:rPr lang="en-US" dirty="0"/>
              <a:t>There are no contributions from the employee.</a:t>
            </a:r>
          </a:p>
          <a:p>
            <a:r>
              <a:rPr lang="en-US" sz="2800" dirty="0"/>
              <a:t>The ability to fund the ESOP will depend upon the profitability of </a:t>
            </a:r>
            <a:r>
              <a:rPr lang="en-US" sz="2800" dirty="0" smtClean="0"/>
              <a:t>Chris-Tel.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166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3 - Allocations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7" y="1313645"/>
            <a:ext cx="8472179" cy="4338002"/>
          </a:xfrm>
        </p:spPr>
        <p:txBody>
          <a:bodyPr/>
          <a:lstStyle/>
          <a:p>
            <a:pPr eaLnBrk="1" hangingPunct="1">
              <a:spcAft>
                <a:spcPct val="15000"/>
              </a:spcAft>
            </a:pPr>
            <a:r>
              <a:rPr lang="en-US" sz="2800" dirty="0"/>
              <a:t>If there is a company contribution in any given year, each eligible employee will receive a portion of that amount based on your salary and years of service.</a:t>
            </a:r>
          </a:p>
          <a:p>
            <a:pPr eaLnBrk="1" hangingPunct="1">
              <a:spcAft>
                <a:spcPct val="15000"/>
              </a:spcAft>
            </a:pPr>
            <a:r>
              <a:rPr lang="en-US" sz="2800" dirty="0"/>
              <a:t>The formula for </a:t>
            </a:r>
            <a:r>
              <a:rPr lang="en-US" sz="2800" dirty="0" smtClean="0"/>
              <a:t>Chris-Tel each employee </a:t>
            </a:r>
            <a:r>
              <a:rPr lang="en-US" sz="2800" dirty="0"/>
              <a:t>is:</a:t>
            </a:r>
          </a:p>
          <a:p>
            <a:pPr lvl="1" eaLnBrk="1" hangingPunct="1">
              <a:spcAft>
                <a:spcPct val="15000"/>
              </a:spcAft>
            </a:pPr>
            <a:r>
              <a:rPr lang="en-US" sz="2800" dirty="0"/>
              <a:t>1 unit for every </a:t>
            </a:r>
            <a:r>
              <a:rPr lang="en-US" sz="2800" dirty="0" smtClean="0"/>
              <a:t>$200 </a:t>
            </a:r>
            <a:r>
              <a:rPr lang="en-US" sz="2800" dirty="0"/>
              <a:t>of </a:t>
            </a:r>
            <a:r>
              <a:rPr lang="en-US" sz="2800" dirty="0" smtClean="0"/>
              <a:t>your salary, plus</a:t>
            </a:r>
            <a:endParaRPr lang="en-US" sz="2800" dirty="0"/>
          </a:p>
          <a:p>
            <a:pPr lvl="1" eaLnBrk="1" hangingPunct="1">
              <a:spcAft>
                <a:spcPct val="15000"/>
              </a:spcAft>
            </a:pPr>
            <a:r>
              <a:rPr lang="en-US" sz="2800" dirty="0" smtClean="0"/>
              <a:t>10 units </a:t>
            </a:r>
            <a:r>
              <a:rPr lang="en-US" sz="2800" dirty="0"/>
              <a:t>for every </a:t>
            </a:r>
            <a:r>
              <a:rPr lang="en-US" sz="2800" dirty="0" smtClean="0"/>
              <a:t>1 year </a:t>
            </a:r>
            <a:r>
              <a:rPr lang="en-US" sz="2800" dirty="0"/>
              <a:t>of </a:t>
            </a:r>
            <a:r>
              <a:rPr lang="en-US" sz="2800" dirty="0" smtClean="0"/>
              <a:t>your </a:t>
            </a:r>
            <a:r>
              <a:rPr lang="en-US" sz="2800" dirty="0" smtClean="0"/>
              <a:t>service.</a:t>
            </a:r>
            <a:endParaRPr lang="en-US" sz="2800" dirty="0"/>
          </a:p>
          <a:p>
            <a:pPr lvl="1" eaLnBrk="1" hangingPunct="1">
              <a:spcAft>
                <a:spcPct val="15000"/>
              </a:spcAft>
            </a:pPr>
            <a:r>
              <a:rPr lang="en-US" sz="2800" dirty="0"/>
              <a:t>Your “portion” will then equal:</a:t>
            </a:r>
          </a:p>
          <a:p>
            <a:pPr lvl="2" eaLnBrk="1" hangingPunct="1">
              <a:spcAft>
                <a:spcPct val="15000"/>
              </a:spcAft>
              <a:buFontTx/>
              <a:buNone/>
            </a:pPr>
            <a:r>
              <a:rPr lang="en-US" sz="2800" dirty="0"/>
              <a:t>YOUR units </a:t>
            </a:r>
            <a:r>
              <a:rPr lang="en-US" sz="2800" dirty="0">
                <a:cs typeface="Times New Roman" pitchFamily="18" charset="0"/>
              </a:rPr>
              <a:t>÷ TOTAL employee units</a:t>
            </a:r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5894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Step 3 – Vesting Schedule</a:t>
            </a:r>
          </a:p>
        </p:txBody>
      </p:sp>
      <p:graphicFrame>
        <p:nvGraphicFramePr>
          <p:cNvPr id="39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9578091"/>
              </p:ext>
            </p:extLst>
          </p:nvPr>
        </p:nvGraphicFramePr>
        <p:xfrm>
          <a:off x="2729717" y="1651519"/>
          <a:ext cx="3271838" cy="389086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359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59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711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6-year vesting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+mj-lt"/>
                        </a:rPr>
                        <a:t> schedule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711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Service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Years (1)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Vested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1933911" y="5789225"/>
            <a:ext cx="52578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(1) Starts January 1, </a:t>
            </a:r>
            <a:r>
              <a:rPr lang="en-US" dirty="0" smtClean="0">
                <a:solidFill>
                  <a:schemeClr val="accent1"/>
                </a:solidFill>
              </a:rPr>
              <a:t>2020 </a:t>
            </a:r>
            <a:r>
              <a:rPr lang="en-US" dirty="0">
                <a:solidFill>
                  <a:schemeClr val="accent1"/>
                </a:solidFill>
              </a:rPr>
              <a:t>for all current employees</a:t>
            </a:r>
          </a:p>
        </p:txBody>
      </p:sp>
    </p:spTree>
    <p:extLst>
      <p:ext uri="{BB962C8B-B14F-4D97-AF65-F5344CB8AC3E}">
        <p14:creationId xmlns:p14="http://schemas.microsoft.com/office/powerpoint/2010/main" val="1178291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an employee…</a:t>
            </a:r>
          </a:p>
          <a:p>
            <a:pPr lvl="1"/>
            <a:r>
              <a:rPr lang="en-US" sz="2800" dirty="0"/>
              <a:t>Departs voluntarily, or</a:t>
            </a:r>
          </a:p>
          <a:p>
            <a:pPr lvl="1"/>
            <a:r>
              <a:rPr lang="en-US" sz="2800" dirty="0"/>
              <a:t>Is dismissed</a:t>
            </a:r>
          </a:p>
          <a:p>
            <a:r>
              <a:rPr lang="en-US" sz="2800" dirty="0"/>
              <a:t>Employee retains previously </a:t>
            </a:r>
            <a:r>
              <a:rPr lang="en-US" sz="2800" b="1" dirty="0"/>
              <a:t>vested</a:t>
            </a:r>
            <a:r>
              <a:rPr lang="en-US" sz="2800" dirty="0"/>
              <a:t> ESOP percentage</a:t>
            </a:r>
          </a:p>
          <a:p>
            <a:r>
              <a:rPr lang="en-US" sz="2800" dirty="0"/>
              <a:t>Balances </a:t>
            </a:r>
            <a:r>
              <a:rPr lang="en-US" sz="2800" b="1" dirty="0"/>
              <a:t>not vested </a:t>
            </a:r>
            <a:r>
              <a:rPr lang="en-US" sz="2800" dirty="0"/>
              <a:t>are forfeited and get reallocated to current ESOP participants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Vesting</a:t>
            </a:r>
          </a:p>
        </p:txBody>
      </p:sp>
    </p:spTree>
    <p:extLst>
      <p:ext uri="{BB962C8B-B14F-4D97-AF65-F5344CB8AC3E}">
        <p14:creationId xmlns:p14="http://schemas.microsoft.com/office/powerpoint/2010/main" val="3434618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employment ends because of…</a:t>
            </a:r>
          </a:p>
          <a:p>
            <a:pPr lvl="1"/>
            <a:r>
              <a:rPr lang="en-US" dirty="0"/>
              <a:t>Death,</a:t>
            </a:r>
          </a:p>
          <a:p>
            <a:pPr lvl="1"/>
            <a:r>
              <a:rPr lang="en-US" dirty="0"/>
              <a:t>100% disability, or</a:t>
            </a:r>
          </a:p>
          <a:p>
            <a:pPr lvl="1"/>
            <a:r>
              <a:rPr lang="en-US" dirty="0"/>
              <a:t>Retirement (age </a:t>
            </a:r>
            <a:r>
              <a:rPr lang="en-US" dirty="0" smtClean="0"/>
              <a:t>65 and 3 years in the plan)</a:t>
            </a:r>
            <a:endParaRPr lang="en-US" dirty="0"/>
          </a:p>
          <a:p>
            <a:pPr lvl="1"/>
            <a:r>
              <a:rPr lang="en-US" dirty="0"/>
              <a:t>Sale of the business</a:t>
            </a:r>
          </a:p>
          <a:p>
            <a:pPr lvl="1"/>
            <a:r>
              <a:rPr lang="en-US" dirty="0"/>
              <a:t>Termination of this plan by the company</a:t>
            </a:r>
          </a:p>
          <a:p>
            <a:r>
              <a:rPr lang="en-US" sz="2800" dirty="0"/>
              <a:t>…the employee becomes fully vested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Vesting – The Exceptions</a:t>
            </a:r>
          </a:p>
        </p:txBody>
      </p:sp>
    </p:spTree>
    <p:extLst>
      <p:ext uri="{BB962C8B-B14F-4D97-AF65-F5344CB8AC3E}">
        <p14:creationId xmlns:p14="http://schemas.microsoft.com/office/powerpoint/2010/main" val="4214410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98021" y="1676400"/>
            <a:ext cx="8285616" cy="4338002"/>
          </a:xfrm>
        </p:spPr>
        <p:txBody>
          <a:bodyPr/>
          <a:lstStyle/>
          <a:p>
            <a:r>
              <a:rPr lang="en-US" sz="2800" dirty="0"/>
              <a:t>Paid starting in the year following event</a:t>
            </a:r>
          </a:p>
          <a:p>
            <a:pPr lvl="1"/>
            <a:r>
              <a:rPr lang="en-US" sz="2800" dirty="0"/>
              <a:t>In up to 5 equal annual installments, or</a:t>
            </a:r>
          </a:p>
          <a:p>
            <a:pPr lvl="1"/>
            <a:r>
              <a:rPr lang="en-US" sz="2800" dirty="0"/>
              <a:t>In a lump sum for amounts below $5,000</a:t>
            </a:r>
          </a:p>
          <a:p>
            <a:endParaRPr lang="en-US" sz="32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Note: Distribution could start at age 68 if that is the year the participant decides to retire.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– Distribution at Retirement, Death or Disability</a:t>
            </a:r>
          </a:p>
        </p:txBody>
      </p:sp>
    </p:spTree>
    <p:extLst>
      <p:ext uri="{BB962C8B-B14F-4D97-AF65-F5344CB8AC3E}">
        <p14:creationId xmlns:p14="http://schemas.microsoft.com/office/powerpoint/2010/main" val="2892772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Paid starting in the 6</a:t>
            </a:r>
            <a:r>
              <a:rPr lang="en-US" sz="2800" baseline="30000" dirty="0"/>
              <a:t>th</a:t>
            </a:r>
            <a:r>
              <a:rPr lang="en-US" sz="2800" dirty="0"/>
              <a:t> year following event</a:t>
            </a:r>
          </a:p>
          <a:p>
            <a:pPr lvl="1"/>
            <a:r>
              <a:rPr lang="en-US" sz="2600" dirty="0"/>
              <a:t>In up to 5 equal annual installments, or</a:t>
            </a:r>
          </a:p>
          <a:p>
            <a:pPr lvl="1"/>
            <a:r>
              <a:rPr lang="en-US" sz="2600" dirty="0"/>
              <a:t>In a lump sum for amounts below $5,000</a:t>
            </a:r>
          </a:p>
          <a:p>
            <a:r>
              <a:rPr lang="en-US" sz="2800" dirty="0"/>
              <a:t>When received, funds may be rolled over to IRA account to avoid current taxes and penalties</a:t>
            </a:r>
          </a:p>
          <a:p>
            <a:r>
              <a:rPr lang="en-US" sz="2800" dirty="0" smtClean="0"/>
              <a:t>Exception </a:t>
            </a:r>
            <a:r>
              <a:rPr lang="en-US" sz="2800" dirty="0"/>
              <a:t>if reach retirement age, death or disability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for Involuntary or</a:t>
            </a:r>
            <a:br>
              <a:rPr lang="en-US" dirty="0"/>
            </a:br>
            <a:r>
              <a:rPr lang="en-US" dirty="0"/>
              <a:t>Voluntary Departure</a:t>
            </a:r>
          </a:p>
        </p:txBody>
      </p:sp>
    </p:spTree>
    <p:extLst>
      <p:ext uri="{BB962C8B-B14F-4D97-AF65-F5344CB8AC3E}">
        <p14:creationId xmlns:p14="http://schemas.microsoft.com/office/powerpoint/2010/main" val="771199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11459" y="1808162"/>
            <a:ext cx="4875022" cy="4206240"/>
          </a:xfrm>
        </p:spPr>
        <p:txBody>
          <a:bodyPr/>
          <a:lstStyle/>
          <a:p>
            <a:r>
              <a:rPr lang="en-US" sz="2800" dirty="0"/>
              <a:t>Participants pay ordinary income taxes upon distribution unless</a:t>
            </a:r>
          </a:p>
          <a:p>
            <a:pPr lvl="1"/>
            <a:r>
              <a:rPr lang="en-US" sz="2600" dirty="0"/>
              <a:t>Before 59½ roll over to IRA, or</a:t>
            </a:r>
          </a:p>
          <a:p>
            <a:pPr lvl="1"/>
            <a:r>
              <a:rPr lang="en-US" sz="2600" dirty="0"/>
              <a:t>Before 59½ don’t rollover and pay ordinary income tax and extra 10% </a:t>
            </a:r>
          </a:p>
          <a:p>
            <a:endParaRPr lang="en-US" sz="2800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Taxation Upon Distribution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916175" y="1547155"/>
            <a:ext cx="1828800" cy="4562607"/>
            <a:chOff x="5991836" y="1501698"/>
            <a:chExt cx="1828800" cy="4562607"/>
          </a:xfrm>
        </p:grpSpPr>
        <p:pic>
          <p:nvPicPr>
            <p:cNvPr id="26" name="Picture 4" descr="ira-qualifiedretirementprovisi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2" t="2699" r="3400" b="3233"/>
            <a:stretch/>
          </p:blipFill>
          <p:spPr bwMode="auto">
            <a:xfrm>
              <a:off x="5991836" y="1501698"/>
              <a:ext cx="1828800" cy="254475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5" descr="1040tax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91836" y="4235505"/>
              <a:ext cx="1828800" cy="1828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1728473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Disclosure to Participants</a:t>
            </a:r>
          </a:p>
        </p:txBody>
      </p:sp>
      <p:graphicFrame>
        <p:nvGraphicFramePr>
          <p:cNvPr id="14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968328"/>
              </p:ext>
            </p:extLst>
          </p:nvPr>
        </p:nvGraphicFramePr>
        <p:xfrm>
          <a:off x="628650" y="1579577"/>
          <a:ext cx="7742237" cy="4141788"/>
        </p:xfrm>
        <a:graphic>
          <a:graphicData uri="http://schemas.openxmlformats.org/drawingml/2006/table">
            <a:tbl>
              <a:tblPr/>
              <a:tblGrid>
                <a:gridCol w="4755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3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935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Individual’s Balance/Vested Amount</a:t>
                      </a: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sym typeface="Wingdings 2" pitchFamily="18" charset="2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Per Share Value of Stock</a:t>
                      </a: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sym typeface="Wingdings 2" pitchFamily="18" charset="2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ESOP Summary Plan Description</a:t>
                      </a: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sym typeface="Wingdings 2" pitchFamily="18" charset="2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Company Financial Statements</a:t>
                      </a: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sym typeface="Wingdings 2" pitchFamily="18" charset="2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Officer Salaries</a:t>
                      </a: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sym typeface="Wingdings 2" pitchFamily="18" charset="2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Company Valuation</a:t>
                      </a:r>
                    </a:p>
                  </a:txBody>
                  <a:tcPr marL="91443" marR="91443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BD05"/>
                        </a:buClr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sym typeface="Wingdings 2" pitchFamily="18" charset="2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01195" y="2256236"/>
            <a:ext cx="454004" cy="47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01195" y="2842277"/>
            <a:ext cx="454004" cy="47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01195" y="3428318"/>
            <a:ext cx="454004" cy="47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reeform 6"/>
          <p:cNvSpPr>
            <a:spLocks/>
          </p:cNvSpPr>
          <p:nvPr/>
        </p:nvSpPr>
        <p:spPr bwMode="auto">
          <a:xfrm>
            <a:off x="7402561" y="4018529"/>
            <a:ext cx="469998" cy="469997"/>
          </a:xfrm>
          <a:custGeom>
            <a:avLst/>
            <a:gdLst/>
            <a:ahLst/>
            <a:cxnLst>
              <a:cxn ang="0">
                <a:pos x="626" y="104"/>
              </a:cxn>
              <a:cxn ang="0">
                <a:pos x="521" y="0"/>
              </a:cxn>
              <a:cxn ang="0">
                <a:pos x="521" y="1"/>
              </a:cxn>
              <a:cxn ang="0">
                <a:pos x="520" y="2"/>
              </a:cxn>
              <a:cxn ang="0">
                <a:pos x="519" y="3"/>
              </a:cxn>
              <a:cxn ang="0">
                <a:pos x="518" y="5"/>
              </a:cxn>
              <a:cxn ang="0">
                <a:pos x="516" y="7"/>
              </a:cxn>
              <a:cxn ang="0">
                <a:pos x="505" y="22"/>
              </a:cxn>
              <a:cxn ang="0">
                <a:pos x="498" y="33"/>
              </a:cxn>
              <a:cxn ang="0">
                <a:pos x="396" y="154"/>
              </a:cxn>
              <a:cxn ang="0">
                <a:pos x="387" y="164"/>
              </a:cxn>
              <a:cxn ang="0">
                <a:pos x="377" y="175"/>
              </a:cxn>
              <a:cxn ang="0">
                <a:pos x="367" y="187"/>
              </a:cxn>
              <a:cxn ang="0">
                <a:pos x="273" y="187"/>
              </a:cxn>
              <a:cxn ang="0">
                <a:pos x="254" y="167"/>
              </a:cxn>
              <a:cxn ang="0">
                <a:pos x="245" y="156"/>
              </a:cxn>
              <a:cxn ang="0">
                <a:pos x="236" y="146"/>
              </a:cxn>
              <a:cxn ang="0">
                <a:pos x="227" y="137"/>
              </a:cxn>
              <a:cxn ang="0">
                <a:pos x="219" y="128"/>
              </a:cxn>
              <a:cxn ang="0">
                <a:pos x="213" y="120"/>
              </a:cxn>
              <a:cxn ang="0">
                <a:pos x="191" y="95"/>
              </a:cxn>
              <a:cxn ang="0">
                <a:pos x="184" y="87"/>
              </a:cxn>
              <a:cxn ang="0">
                <a:pos x="177" y="79"/>
              </a:cxn>
              <a:cxn ang="0">
                <a:pos x="171" y="72"/>
              </a:cxn>
              <a:cxn ang="0">
                <a:pos x="165" y="65"/>
              </a:cxn>
              <a:cxn ang="0">
                <a:pos x="146" y="42"/>
              </a:cxn>
              <a:cxn ang="0">
                <a:pos x="141" y="37"/>
              </a:cxn>
              <a:cxn ang="0">
                <a:pos x="137" y="31"/>
              </a:cxn>
              <a:cxn ang="0">
                <a:pos x="133" y="26"/>
              </a:cxn>
              <a:cxn ang="0">
                <a:pos x="129" y="22"/>
              </a:cxn>
              <a:cxn ang="0">
                <a:pos x="126" y="17"/>
              </a:cxn>
              <a:cxn ang="0">
                <a:pos x="119" y="9"/>
              </a:cxn>
              <a:cxn ang="0">
                <a:pos x="117" y="6"/>
              </a:cxn>
              <a:cxn ang="0">
                <a:pos x="115" y="4"/>
              </a:cxn>
              <a:cxn ang="0">
                <a:pos x="114" y="2"/>
              </a:cxn>
              <a:cxn ang="0">
                <a:pos x="113" y="1"/>
              </a:cxn>
              <a:cxn ang="0">
                <a:pos x="112" y="0"/>
              </a:cxn>
              <a:cxn ang="0">
                <a:pos x="8" y="104"/>
              </a:cxn>
              <a:cxn ang="0">
                <a:pos x="239" y="317"/>
              </a:cxn>
              <a:cxn ang="0">
                <a:pos x="112" y="634"/>
              </a:cxn>
              <a:cxn ang="0">
                <a:pos x="522" y="634"/>
              </a:cxn>
              <a:cxn ang="0">
                <a:pos x="400" y="317"/>
              </a:cxn>
            </a:cxnLst>
            <a:rect l="0" t="0" r="r" b="b"/>
            <a:pathLst>
              <a:path w="634" h="634">
                <a:moveTo>
                  <a:pt x="634" y="112"/>
                </a:moveTo>
                <a:cubicBezTo>
                  <a:pt x="626" y="104"/>
                  <a:pt x="626" y="104"/>
                  <a:pt x="626" y="104"/>
                </a:cubicBezTo>
                <a:cubicBezTo>
                  <a:pt x="522" y="0"/>
                  <a:pt x="522" y="0"/>
                  <a:pt x="522" y="0"/>
                </a:cubicBezTo>
                <a:cubicBezTo>
                  <a:pt x="522" y="0"/>
                  <a:pt x="522" y="0"/>
                  <a:pt x="521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1"/>
                  <a:pt x="521" y="1"/>
                  <a:pt x="521" y="1"/>
                </a:cubicBezTo>
                <a:cubicBezTo>
                  <a:pt x="521" y="1"/>
                  <a:pt x="521" y="1"/>
                  <a:pt x="521" y="1"/>
                </a:cubicBezTo>
                <a:cubicBezTo>
                  <a:pt x="520" y="2"/>
                  <a:pt x="520" y="2"/>
                  <a:pt x="520" y="2"/>
                </a:cubicBezTo>
                <a:cubicBezTo>
                  <a:pt x="520" y="2"/>
                  <a:pt x="520" y="2"/>
                  <a:pt x="520" y="3"/>
                </a:cubicBezTo>
                <a:cubicBezTo>
                  <a:pt x="519" y="3"/>
                  <a:pt x="519" y="3"/>
                  <a:pt x="519" y="3"/>
                </a:cubicBezTo>
                <a:cubicBezTo>
                  <a:pt x="519" y="4"/>
                  <a:pt x="519" y="4"/>
                  <a:pt x="518" y="5"/>
                </a:cubicBezTo>
                <a:cubicBezTo>
                  <a:pt x="518" y="5"/>
                  <a:pt x="518" y="5"/>
                  <a:pt x="518" y="5"/>
                </a:cubicBezTo>
                <a:cubicBezTo>
                  <a:pt x="518" y="6"/>
                  <a:pt x="517" y="6"/>
                  <a:pt x="517" y="7"/>
                </a:cubicBezTo>
                <a:cubicBezTo>
                  <a:pt x="517" y="7"/>
                  <a:pt x="516" y="7"/>
                  <a:pt x="516" y="7"/>
                </a:cubicBezTo>
                <a:cubicBezTo>
                  <a:pt x="514" y="11"/>
                  <a:pt x="511" y="15"/>
                  <a:pt x="507" y="21"/>
                </a:cubicBezTo>
                <a:cubicBezTo>
                  <a:pt x="506" y="21"/>
                  <a:pt x="506" y="22"/>
                  <a:pt x="505" y="22"/>
                </a:cubicBezTo>
                <a:cubicBezTo>
                  <a:pt x="503" y="25"/>
                  <a:pt x="500" y="29"/>
                  <a:pt x="498" y="33"/>
                </a:cubicBezTo>
                <a:cubicBezTo>
                  <a:pt x="498" y="33"/>
                  <a:pt x="498" y="33"/>
                  <a:pt x="498" y="33"/>
                </a:cubicBezTo>
                <a:cubicBezTo>
                  <a:pt x="483" y="52"/>
                  <a:pt x="462" y="79"/>
                  <a:pt x="433" y="112"/>
                </a:cubicBezTo>
                <a:cubicBezTo>
                  <a:pt x="422" y="125"/>
                  <a:pt x="409" y="139"/>
                  <a:pt x="396" y="154"/>
                </a:cubicBezTo>
                <a:cubicBezTo>
                  <a:pt x="396" y="155"/>
                  <a:pt x="395" y="155"/>
                  <a:pt x="395" y="155"/>
                </a:cubicBezTo>
                <a:cubicBezTo>
                  <a:pt x="392" y="158"/>
                  <a:pt x="390" y="161"/>
                  <a:pt x="387" y="164"/>
                </a:cubicBezTo>
                <a:cubicBezTo>
                  <a:pt x="386" y="165"/>
                  <a:pt x="386" y="166"/>
                  <a:pt x="385" y="166"/>
                </a:cubicBezTo>
                <a:cubicBezTo>
                  <a:pt x="382" y="169"/>
                  <a:pt x="380" y="172"/>
                  <a:pt x="377" y="175"/>
                </a:cubicBezTo>
                <a:cubicBezTo>
                  <a:pt x="376" y="176"/>
                  <a:pt x="376" y="176"/>
                  <a:pt x="375" y="177"/>
                </a:cubicBezTo>
                <a:cubicBezTo>
                  <a:pt x="372" y="180"/>
                  <a:pt x="369" y="183"/>
                  <a:pt x="367" y="187"/>
                </a:cubicBezTo>
                <a:cubicBezTo>
                  <a:pt x="352" y="202"/>
                  <a:pt x="336" y="219"/>
                  <a:pt x="319" y="236"/>
                </a:cubicBezTo>
                <a:cubicBezTo>
                  <a:pt x="303" y="219"/>
                  <a:pt x="288" y="203"/>
                  <a:pt x="273" y="187"/>
                </a:cubicBezTo>
                <a:cubicBezTo>
                  <a:pt x="267" y="181"/>
                  <a:pt x="262" y="175"/>
                  <a:pt x="257" y="169"/>
                </a:cubicBezTo>
                <a:cubicBezTo>
                  <a:pt x="256" y="168"/>
                  <a:pt x="255" y="167"/>
                  <a:pt x="254" y="167"/>
                </a:cubicBezTo>
                <a:cubicBezTo>
                  <a:pt x="252" y="164"/>
                  <a:pt x="250" y="162"/>
                  <a:pt x="248" y="160"/>
                </a:cubicBezTo>
                <a:cubicBezTo>
                  <a:pt x="247" y="158"/>
                  <a:pt x="246" y="157"/>
                  <a:pt x="245" y="156"/>
                </a:cubicBezTo>
                <a:cubicBezTo>
                  <a:pt x="243" y="154"/>
                  <a:pt x="241" y="152"/>
                  <a:pt x="239" y="150"/>
                </a:cubicBezTo>
                <a:cubicBezTo>
                  <a:pt x="238" y="148"/>
                  <a:pt x="237" y="147"/>
                  <a:pt x="236" y="146"/>
                </a:cubicBezTo>
                <a:cubicBezTo>
                  <a:pt x="234" y="144"/>
                  <a:pt x="232" y="142"/>
                  <a:pt x="230" y="140"/>
                </a:cubicBezTo>
                <a:cubicBezTo>
                  <a:pt x="229" y="139"/>
                  <a:pt x="228" y="138"/>
                  <a:pt x="227" y="137"/>
                </a:cubicBezTo>
                <a:cubicBezTo>
                  <a:pt x="225" y="135"/>
                  <a:pt x="223" y="132"/>
                  <a:pt x="221" y="130"/>
                </a:cubicBezTo>
                <a:cubicBezTo>
                  <a:pt x="221" y="129"/>
                  <a:pt x="220" y="129"/>
                  <a:pt x="219" y="128"/>
                </a:cubicBezTo>
                <a:cubicBezTo>
                  <a:pt x="217" y="125"/>
                  <a:pt x="215" y="123"/>
                  <a:pt x="213" y="121"/>
                </a:cubicBezTo>
                <a:cubicBezTo>
                  <a:pt x="213" y="121"/>
                  <a:pt x="213" y="120"/>
                  <a:pt x="213" y="120"/>
                </a:cubicBezTo>
                <a:cubicBezTo>
                  <a:pt x="205" y="112"/>
                  <a:pt x="198" y="104"/>
                  <a:pt x="192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89" y="93"/>
                  <a:pt x="187" y="91"/>
                  <a:pt x="185" y="89"/>
                </a:cubicBezTo>
                <a:cubicBezTo>
                  <a:pt x="185" y="88"/>
                  <a:pt x="184" y="88"/>
                  <a:pt x="184" y="87"/>
                </a:cubicBezTo>
                <a:cubicBezTo>
                  <a:pt x="182" y="85"/>
                  <a:pt x="180" y="83"/>
                  <a:pt x="179" y="81"/>
                </a:cubicBezTo>
                <a:cubicBezTo>
                  <a:pt x="178" y="80"/>
                  <a:pt x="178" y="80"/>
                  <a:pt x="177" y="79"/>
                </a:cubicBezTo>
                <a:cubicBezTo>
                  <a:pt x="175" y="77"/>
                  <a:pt x="174" y="75"/>
                  <a:pt x="172" y="73"/>
                </a:cubicBezTo>
                <a:cubicBezTo>
                  <a:pt x="172" y="73"/>
                  <a:pt x="171" y="72"/>
                  <a:pt x="171" y="72"/>
                </a:cubicBezTo>
                <a:cubicBezTo>
                  <a:pt x="169" y="70"/>
                  <a:pt x="168" y="68"/>
                  <a:pt x="166" y="66"/>
                </a:cubicBezTo>
                <a:cubicBezTo>
                  <a:pt x="166" y="66"/>
                  <a:pt x="165" y="65"/>
                  <a:pt x="165" y="65"/>
                </a:cubicBezTo>
                <a:cubicBezTo>
                  <a:pt x="163" y="62"/>
                  <a:pt x="161" y="60"/>
                  <a:pt x="158" y="57"/>
                </a:cubicBezTo>
                <a:cubicBezTo>
                  <a:pt x="154" y="52"/>
                  <a:pt x="150" y="46"/>
                  <a:pt x="146" y="42"/>
                </a:cubicBezTo>
                <a:cubicBezTo>
                  <a:pt x="145" y="41"/>
                  <a:pt x="145" y="41"/>
                  <a:pt x="145" y="41"/>
                </a:cubicBezTo>
                <a:cubicBezTo>
                  <a:pt x="144" y="39"/>
                  <a:pt x="142" y="38"/>
                  <a:pt x="141" y="37"/>
                </a:cubicBezTo>
                <a:cubicBezTo>
                  <a:pt x="141" y="36"/>
                  <a:pt x="141" y="36"/>
                  <a:pt x="140" y="35"/>
                </a:cubicBezTo>
                <a:cubicBezTo>
                  <a:pt x="139" y="34"/>
                  <a:pt x="138" y="32"/>
                  <a:pt x="137" y="31"/>
                </a:cubicBezTo>
                <a:cubicBezTo>
                  <a:pt x="137" y="31"/>
                  <a:pt x="136" y="30"/>
                  <a:pt x="136" y="30"/>
                </a:cubicBezTo>
                <a:cubicBezTo>
                  <a:pt x="135" y="29"/>
                  <a:pt x="134" y="27"/>
                  <a:pt x="133" y="26"/>
                </a:cubicBezTo>
                <a:cubicBezTo>
                  <a:pt x="133" y="26"/>
                  <a:pt x="132" y="25"/>
                  <a:pt x="132" y="25"/>
                </a:cubicBezTo>
                <a:cubicBezTo>
                  <a:pt x="131" y="24"/>
                  <a:pt x="130" y="23"/>
                  <a:pt x="129" y="22"/>
                </a:cubicBezTo>
                <a:cubicBezTo>
                  <a:pt x="129" y="21"/>
                  <a:pt x="129" y="21"/>
                  <a:pt x="128" y="21"/>
                </a:cubicBezTo>
                <a:cubicBezTo>
                  <a:pt x="128" y="20"/>
                  <a:pt x="127" y="18"/>
                  <a:pt x="126" y="17"/>
                </a:cubicBezTo>
                <a:cubicBezTo>
                  <a:pt x="126" y="17"/>
                  <a:pt x="126" y="17"/>
                  <a:pt x="125" y="17"/>
                </a:cubicBezTo>
                <a:cubicBezTo>
                  <a:pt x="123" y="14"/>
                  <a:pt x="121" y="11"/>
                  <a:pt x="119" y="9"/>
                </a:cubicBezTo>
                <a:cubicBezTo>
                  <a:pt x="119" y="8"/>
                  <a:pt x="118" y="8"/>
                  <a:pt x="118" y="8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6" y="5"/>
                  <a:pt x="116" y="5"/>
                </a:cubicBezTo>
                <a:cubicBezTo>
                  <a:pt x="116" y="5"/>
                  <a:pt x="115" y="4"/>
                  <a:pt x="115" y="4"/>
                </a:cubicBezTo>
                <a:cubicBezTo>
                  <a:pt x="115" y="4"/>
                  <a:pt x="115" y="3"/>
                  <a:pt x="114" y="3"/>
                </a:cubicBezTo>
                <a:cubicBezTo>
                  <a:pt x="114" y="3"/>
                  <a:pt x="114" y="2"/>
                  <a:pt x="114" y="2"/>
                </a:cubicBezTo>
                <a:cubicBezTo>
                  <a:pt x="114" y="2"/>
                  <a:pt x="113" y="2"/>
                  <a:pt x="113" y="2"/>
                </a:cubicBezTo>
                <a:cubicBezTo>
                  <a:pt x="113" y="1"/>
                  <a:pt x="113" y="1"/>
                  <a:pt x="113" y="1"/>
                </a:cubicBezTo>
                <a:cubicBezTo>
                  <a:pt x="113" y="1"/>
                  <a:pt x="112" y="1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8" y="104"/>
                  <a:pt x="8" y="104"/>
                  <a:pt x="8" y="104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90" y="173"/>
                  <a:pt x="239" y="317"/>
                </a:cubicBezTo>
                <a:cubicBezTo>
                  <a:pt x="90" y="462"/>
                  <a:pt x="0" y="522"/>
                  <a:pt x="0" y="522"/>
                </a:cubicBezTo>
                <a:cubicBezTo>
                  <a:pt x="112" y="634"/>
                  <a:pt x="112" y="634"/>
                  <a:pt x="112" y="634"/>
                </a:cubicBezTo>
                <a:cubicBezTo>
                  <a:pt x="112" y="634"/>
                  <a:pt x="182" y="538"/>
                  <a:pt x="319" y="397"/>
                </a:cubicBezTo>
                <a:cubicBezTo>
                  <a:pt x="462" y="545"/>
                  <a:pt x="522" y="634"/>
                  <a:pt x="522" y="634"/>
                </a:cubicBezTo>
                <a:cubicBezTo>
                  <a:pt x="634" y="522"/>
                  <a:pt x="634" y="522"/>
                  <a:pt x="634" y="522"/>
                </a:cubicBezTo>
                <a:cubicBezTo>
                  <a:pt x="634" y="522"/>
                  <a:pt x="539" y="453"/>
                  <a:pt x="400" y="317"/>
                </a:cubicBezTo>
                <a:cubicBezTo>
                  <a:pt x="532" y="190"/>
                  <a:pt x="634" y="112"/>
                  <a:pt x="634" y="112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4D4D4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7402561" y="4599842"/>
            <a:ext cx="469998" cy="469997"/>
          </a:xfrm>
          <a:custGeom>
            <a:avLst/>
            <a:gdLst/>
            <a:ahLst/>
            <a:cxnLst>
              <a:cxn ang="0">
                <a:pos x="626" y="104"/>
              </a:cxn>
              <a:cxn ang="0">
                <a:pos x="521" y="0"/>
              </a:cxn>
              <a:cxn ang="0">
                <a:pos x="521" y="1"/>
              </a:cxn>
              <a:cxn ang="0">
                <a:pos x="520" y="2"/>
              </a:cxn>
              <a:cxn ang="0">
                <a:pos x="519" y="3"/>
              </a:cxn>
              <a:cxn ang="0">
                <a:pos x="518" y="5"/>
              </a:cxn>
              <a:cxn ang="0">
                <a:pos x="516" y="7"/>
              </a:cxn>
              <a:cxn ang="0">
                <a:pos x="505" y="22"/>
              </a:cxn>
              <a:cxn ang="0">
                <a:pos x="498" y="33"/>
              </a:cxn>
              <a:cxn ang="0">
                <a:pos x="396" y="154"/>
              </a:cxn>
              <a:cxn ang="0">
                <a:pos x="387" y="164"/>
              </a:cxn>
              <a:cxn ang="0">
                <a:pos x="377" y="175"/>
              </a:cxn>
              <a:cxn ang="0">
                <a:pos x="367" y="187"/>
              </a:cxn>
              <a:cxn ang="0">
                <a:pos x="273" y="187"/>
              </a:cxn>
              <a:cxn ang="0">
                <a:pos x="254" y="167"/>
              </a:cxn>
              <a:cxn ang="0">
                <a:pos x="245" y="156"/>
              </a:cxn>
              <a:cxn ang="0">
                <a:pos x="236" y="146"/>
              </a:cxn>
              <a:cxn ang="0">
                <a:pos x="227" y="137"/>
              </a:cxn>
              <a:cxn ang="0">
                <a:pos x="219" y="128"/>
              </a:cxn>
              <a:cxn ang="0">
                <a:pos x="213" y="120"/>
              </a:cxn>
              <a:cxn ang="0">
                <a:pos x="191" y="95"/>
              </a:cxn>
              <a:cxn ang="0">
                <a:pos x="184" y="87"/>
              </a:cxn>
              <a:cxn ang="0">
                <a:pos x="177" y="79"/>
              </a:cxn>
              <a:cxn ang="0">
                <a:pos x="171" y="72"/>
              </a:cxn>
              <a:cxn ang="0">
                <a:pos x="165" y="65"/>
              </a:cxn>
              <a:cxn ang="0">
                <a:pos x="146" y="42"/>
              </a:cxn>
              <a:cxn ang="0">
                <a:pos x="141" y="37"/>
              </a:cxn>
              <a:cxn ang="0">
                <a:pos x="137" y="31"/>
              </a:cxn>
              <a:cxn ang="0">
                <a:pos x="133" y="26"/>
              </a:cxn>
              <a:cxn ang="0">
                <a:pos x="129" y="22"/>
              </a:cxn>
              <a:cxn ang="0">
                <a:pos x="126" y="17"/>
              </a:cxn>
              <a:cxn ang="0">
                <a:pos x="119" y="9"/>
              </a:cxn>
              <a:cxn ang="0">
                <a:pos x="117" y="6"/>
              </a:cxn>
              <a:cxn ang="0">
                <a:pos x="115" y="4"/>
              </a:cxn>
              <a:cxn ang="0">
                <a:pos x="114" y="2"/>
              </a:cxn>
              <a:cxn ang="0">
                <a:pos x="113" y="1"/>
              </a:cxn>
              <a:cxn ang="0">
                <a:pos x="112" y="0"/>
              </a:cxn>
              <a:cxn ang="0">
                <a:pos x="8" y="104"/>
              </a:cxn>
              <a:cxn ang="0">
                <a:pos x="239" y="317"/>
              </a:cxn>
              <a:cxn ang="0">
                <a:pos x="112" y="634"/>
              </a:cxn>
              <a:cxn ang="0">
                <a:pos x="522" y="634"/>
              </a:cxn>
              <a:cxn ang="0">
                <a:pos x="400" y="317"/>
              </a:cxn>
            </a:cxnLst>
            <a:rect l="0" t="0" r="r" b="b"/>
            <a:pathLst>
              <a:path w="634" h="634">
                <a:moveTo>
                  <a:pt x="634" y="112"/>
                </a:moveTo>
                <a:cubicBezTo>
                  <a:pt x="626" y="104"/>
                  <a:pt x="626" y="104"/>
                  <a:pt x="626" y="104"/>
                </a:cubicBezTo>
                <a:cubicBezTo>
                  <a:pt x="522" y="0"/>
                  <a:pt x="522" y="0"/>
                  <a:pt x="522" y="0"/>
                </a:cubicBezTo>
                <a:cubicBezTo>
                  <a:pt x="522" y="0"/>
                  <a:pt x="522" y="0"/>
                  <a:pt x="521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1"/>
                  <a:pt x="521" y="1"/>
                  <a:pt x="521" y="1"/>
                </a:cubicBezTo>
                <a:cubicBezTo>
                  <a:pt x="521" y="1"/>
                  <a:pt x="521" y="1"/>
                  <a:pt x="521" y="1"/>
                </a:cubicBezTo>
                <a:cubicBezTo>
                  <a:pt x="520" y="2"/>
                  <a:pt x="520" y="2"/>
                  <a:pt x="520" y="2"/>
                </a:cubicBezTo>
                <a:cubicBezTo>
                  <a:pt x="520" y="2"/>
                  <a:pt x="520" y="2"/>
                  <a:pt x="520" y="3"/>
                </a:cubicBezTo>
                <a:cubicBezTo>
                  <a:pt x="519" y="3"/>
                  <a:pt x="519" y="3"/>
                  <a:pt x="519" y="3"/>
                </a:cubicBezTo>
                <a:cubicBezTo>
                  <a:pt x="519" y="4"/>
                  <a:pt x="519" y="4"/>
                  <a:pt x="518" y="5"/>
                </a:cubicBezTo>
                <a:cubicBezTo>
                  <a:pt x="518" y="5"/>
                  <a:pt x="518" y="5"/>
                  <a:pt x="518" y="5"/>
                </a:cubicBezTo>
                <a:cubicBezTo>
                  <a:pt x="518" y="6"/>
                  <a:pt x="517" y="6"/>
                  <a:pt x="517" y="7"/>
                </a:cubicBezTo>
                <a:cubicBezTo>
                  <a:pt x="517" y="7"/>
                  <a:pt x="516" y="7"/>
                  <a:pt x="516" y="7"/>
                </a:cubicBezTo>
                <a:cubicBezTo>
                  <a:pt x="514" y="11"/>
                  <a:pt x="511" y="15"/>
                  <a:pt x="507" y="21"/>
                </a:cubicBezTo>
                <a:cubicBezTo>
                  <a:pt x="506" y="21"/>
                  <a:pt x="506" y="22"/>
                  <a:pt x="505" y="22"/>
                </a:cubicBezTo>
                <a:cubicBezTo>
                  <a:pt x="503" y="25"/>
                  <a:pt x="500" y="29"/>
                  <a:pt x="498" y="33"/>
                </a:cubicBezTo>
                <a:cubicBezTo>
                  <a:pt x="498" y="33"/>
                  <a:pt x="498" y="33"/>
                  <a:pt x="498" y="33"/>
                </a:cubicBezTo>
                <a:cubicBezTo>
                  <a:pt x="483" y="52"/>
                  <a:pt x="462" y="79"/>
                  <a:pt x="433" y="112"/>
                </a:cubicBezTo>
                <a:cubicBezTo>
                  <a:pt x="422" y="125"/>
                  <a:pt x="409" y="139"/>
                  <a:pt x="396" y="154"/>
                </a:cubicBezTo>
                <a:cubicBezTo>
                  <a:pt x="396" y="155"/>
                  <a:pt x="395" y="155"/>
                  <a:pt x="395" y="155"/>
                </a:cubicBezTo>
                <a:cubicBezTo>
                  <a:pt x="392" y="158"/>
                  <a:pt x="390" y="161"/>
                  <a:pt x="387" y="164"/>
                </a:cubicBezTo>
                <a:cubicBezTo>
                  <a:pt x="386" y="165"/>
                  <a:pt x="386" y="166"/>
                  <a:pt x="385" y="166"/>
                </a:cubicBezTo>
                <a:cubicBezTo>
                  <a:pt x="382" y="169"/>
                  <a:pt x="380" y="172"/>
                  <a:pt x="377" y="175"/>
                </a:cubicBezTo>
                <a:cubicBezTo>
                  <a:pt x="376" y="176"/>
                  <a:pt x="376" y="176"/>
                  <a:pt x="375" y="177"/>
                </a:cubicBezTo>
                <a:cubicBezTo>
                  <a:pt x="372" y="180"/>
                  <a:pt x="369" y="183"/>
                  <a:pt x="367" y="187"/>
                </a:cubicBezTo>
                <a:cubicBezTo>
                  <a:pt x="352" y="202"/>
                  <a:pt x="336" y="219"/>
                  <a:pt x="319" y="236"/>
                </a:cubicBezTo>
                <a:cubicBezTo>
                  <a:pt x="303" y="219"/>
                  <a:pt x="288" y="203"/>
                  <a:pt x="273" y="187"/>
                </a:cubicBezTo>
                <a:cubicBezTo>
                  <a:pt x="267" y="181"/>
                  <a:pt x="262" y="175"/>
                  <a:pt x="257" y="169"/>
                </a:cubicBezTo>
                <a:cubicBezTo>
                  <a:pt x="256" y="168"/>
                  <a:pt x="255" y="167"/>
                  <a:pt x="254" y="167"/>
                </a:cubicBezTo>
                <a:cubicBezTo>
                  <a:pt x="252" y="164"/>
                  <a:pt x="250" y="162"/>
                  <a:pt x="248" y="160"/>
                </a:cubicBezTo>
                <a:cubicBezTo>
                  <a:pt x="247" y="158"/>
                  <a:pt x="246" y="157"/>
                  <a:pt x="245" y="156"/>
                </a:cubicBezTo>
                <a:cubicBezTo>
                  <a:pt x="243" y="154"/>
                  <a:pt x="241" y="152"/>
                  <a:pt x="239" y="150"/>
                </a:cubicBezTo>
                <a:cubicBezTo>
                  <a:pt x="238" y="148"/>
                  <a:pt x="237" y="147"/>
                  <a:pt x="236" y="146"/>
                </a:cubicBezTo>
                <a:cubicBezTo>
                  <a:pt x="234" y="144"/>
                  <a:pt x="232" y="142"/>
                  <a:pt x="230" y="140"/>
                </a:cubicBezTo>
                <a:cubicBezTo>
                  <a:pt x="229" y="139"/>
                  <a:pt x="228" y="138"/>
                  <a:pt x="227" y="137"/>
                </a:cubicBezTo>
                <a:cubicBezTo>
                  <a:pt x="225" y="135"/>
                  <a:pt x="223" y="132"/>
                  <a:pt x="221" y="130"/>
                </a:cubicBezTo>
                <a:cubicBezTo>
                  <a:pt x="221" y="129"/>
                  <a:pt x="220" y="129"/>
                  <a:pt x="219" y="128"/>
                </a:cubicBezTo>
                <a:cubicBezTo>
                  <a:pt x="217" y="125"/>
                  <a:pt x="215" y="123"/>
                  <a:pt x="213" y="121"/>
                </a:cubicBezTo>
                <a:cubicBezTo>
                  <a:pt x="213" y="121"/>
                  <a:pt x="213" y="120"/>
                  <a:pt x="213" y="120"/>
                </a:cubicBezTo>
                <a:cubicBezTo>
                  <a:pt x="205" y="112"/>
                  <a:pt x="198" y="104"/>
                  <a:pt x="192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89" y="93"/>
                  <a:pt x="187" y="91"/>
                  <a:pt x="185" y="89"/>
                </a:cubicBezTo>
                <a:cubicBezTo>
                  <a:pt x="185" y="88"/>
                  <a:pt x="184" y="88"/>
                  <a:pt x="184" y="87"/>
                </a:cubicBezTo>
                <a:cubicBezTo>
                  <a:pt x="182" y="85"/>
                  <a:pt x="180" y="83"/>
                  <a:pt x="179" y="81"/>
                </a:cubicBezTo>
                <a:cubicBezTo>
                  <a:pt x="178" y="80"/>
                  <a:pt x="178" y="80"/>
                  <a:pt x="177" y="79"/>
                </a:cubicBezTo>
                <a:cubicBezTo>
                  <a:pt x="175" y="77"/>
                  <a:pt x="174" y="75"/>
                  <a:pt x="172" y="73"/>
                </a:cubicBezTo>
                <a:cubicBezTo>
                  <a:pt x="172" y="73"/>
                  <a:pt x="171" y="72"/>
                  <a:pt x="171" y="72"/>
                </a:cubicBezTo>
                <a:cubicBezTo>
                  <a:pt x="169" y="70"/>
                  <a:pt x="168" y="68"/>
                  <a:pt x="166" y="66"/>
                </a:cubicBezTo>
                <a:cubicBezTo>
                  <a:pt x="166" y="66"/>
                  <a:pt x="165" y="65"/>
                  <a:pt x="165" y="65"/>
                </a:cubicBezTo>
                <a:cubicBezTo>
                  <a:pt x="163" y="62"/>
                  <a:pt x="161" y="60"/>
                  <a:pt x="158" y="57"/>
                </a:cubicBezTo>
                <a:cubicBezTo>
                  <a:pt x="154" y="52"/>
                  <a:pt x="150" y="46"/>
                  <a:pt x="146" y="42"/>
                </a:cubicBezTo>
                <a:cubicBezTo>
                  <a:pt x="145" y="41"/>
                  <a:pt x="145" y="41"/>
                  <a:pt x="145" y="41"/>
                </a:cubicBezTo>
                <a:cubicBezTo>
                  <a:pt x="144" y="39"/>
                  <a:pt x="142" y="38"/>
                  <a:pt x="141" y="37"/>
                </a:cubicBezTo>
                <a:cubicBezTo>
                  <a:pt x="141" y="36"/>
                  <a:pt x="141" y="36"/>
                  <a:pt x="140" y="35"/>
                </a:cubicBezTo>
                <a:cubicBezTo>
                  <a:pt x="139" y="34"/>
                  <a:pt x="138" y="32"/>
                  <a:pt x="137" y="31"/>
                </a:cubicBezTo>
                <a:cubicBezTo>
                  <a:pt x="137" y="31"/>
                  <a:pt x="136" y="30"/>
                  <a:pt x="136" y="30"/>
                </a:cubicBezTo>
                <a:cubicBezTo>
                  <a:pt x="135" y="29"/>
                  <a:pt x="134" y="27"/>
                  <a:pt x="133" y="26"/>
                </a:cubicBezTo>
                <a:cubicBezTo>
                  <a:pt x="133" y="26"/>
                  <a:pt x="132" y="25"/>
                  <a:pt x="132" y="25"/>
                </a:cubicBezTo>
                <a:cubicBezTo>
                  <a:pt x="131" y="24"/>
                  <a:pt x="130" y="23"/>
                  <a:pt x="129" y="22"/>
                </a:cubicBezTo>
                <a:cubicBezTo>
                  <a:pt x="129" y="21"/>
                  <a:pt x="129" y="21"/>
                  <a:pt x="128" y="21"/>
                </a:cubicBezTo>
                <a:cubicBezTo>
                  <a:pt x="128" y="20"/>
                  <a:pt x="127" y="18"/>
                  <a:pt x="126" y="17"/>
                </a:cubicBezTo>
                <a:cubicBezTo>
                  <a:pt x="126" y="17"/>
                  <a:pt x="126" y="17"/>
                  <a:pt x="125" y="17"/>
                </a:cubicBezTo>
                <a:cubicBezTo>
                  <a:pt x="123" y="14"/>
                  <a:pt x="121" y="11"/>
                  <a:pt x="119" y="9"/>
                </a:cubicBezTo>
                <a:cubicBezTo>
                  <a:pt x="119" y="8"/>
                  <a:pt x="118" y="8"/>
                  <a:pt x="118" y="8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6" y="5"/>
                  <a:pt x="116" y="5"/>
                </a:cubicBezTo>
                <a:cubicBezTo>
                  <a:pt x="116" y="5"/>
                  <a:pt x="115" y="4"/>
                  <a:pt x="115" y="4"/>
                </a:cubicBezTo>
                <a:cubicBezTo>
                  <a:pt x="115" y="4"/>
                  <a:pt x="115" y="3"/>
                  <a:pt x="114" y="3"/>
                </a:cubicBezTo>
                <a:cubicBezTo>
                  <a:pt x="114" y="3"/>
                  <a:pt x="114" y="2"/>
                  <a:pt x="114" y="2"/>
                </a:cubicBezTo>
                <a:cubicBezTo>
                  <a:pt x="114" y="2"/>
                  <a:pt x="113" y="2"/>
                  <a:pt x="113" y="2"/>
                </a:cubicBezTo>
                <a:cubicBezTo>
                  <a:pt x="113" y="1"/>
                  <a:pt x="113" y="1"/>
                  <a:pt x="113" y="1"/>
                </a:cubicBezTo>
                <a:cubicBezTo>
                  <a:pt x="113" y="1"/>
                  <a:pt x="112" y="1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8" y="104"/>
                  <a:pt x="8" y="104"/>
                  <a:pt x="8" y="104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90" y="173"/>
                  <a:pt x="239" y="317"/>
                </a:cubicBezTo>
                <a:cubicBezTo>
                  <a:pt x="90" y="462"/>
                  <a:pt x="0" y="522"/>
                  <a:pt x="0" y="522"/>
                </a:cubicBezTo>
                <a:cubicBezTo>
                  <a:pt x="112" y="634"/>
                  <a:pt x="112" y="634"/>
                  <a:pt x="112" y="634"/>
                </a:cubicBezTo>
                <a:cubicBezTo>
                  <a:pt x="112" y="634"/>
                  <a:pt x="182" y="538"/>
                  <a:pt x="319" y="397"/>
                </a:cubicBezTo>
                <a:cubicBezTo>
                  <a:pt x="462" y="545"/>
                  <a:pt x="522" y="634"/>
                  <a:pt x="522" y="634"/>
                </a:cubicBezTo>
                <a:cubicBezTo>
                  <a:pt x="634" y="522"/>
                  <a:pt x="634" y="522"/>
                  <a:pt x="634" y="522"/>
                </a:cubicBezTo>
                <a:cubicBezTo>
                  <a:pt x="634" y="522"/>
                  <a:pt x="539" y="453"/>
                  <a:pt x="400" y="317"/>
                </a:cubicBezTo>
                <a:cubicBezTo>
                  <a:pt x="532" y="190"/>
                  <a:pt x="634" y="112"/>
                  <a:pt x="634" y="112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4D4D4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7402561" y="5181155"/>
            <a:ext cx="469998" cy="469997"/>
          </a:xfrm>
          <a:custGeom>
            <a:avLst/>
            <a:gdLst/>
            <a:ahLst/>
            <a:cxnLst>
              <a:cxn ang="0">
                <a:pos x="626" y="104"/>
              </a:cxn>
              <a:cxn ang="0">
                <a:pos x="521" y="0"/>
              </a:cxn>
              <a:cxn ang="0">
                <a:pos x="521" y="1"/>
              </a:cxn>
              <a:cxn ang="0">
                <a:pos x="520" y="2"/>
              </a:cxn>
              <a:cxn ang="0">
                <a:pos x="519" y="3"/>
              </a:cxn>
              <a:cxn ang="0">
                <a:pos x="518" y="5"/>
              </a:cxn>
              <a:cxn ang="0">
                <a:pos x="516" y="7"/>
              </a:cxn>
              <a:cxn ang="0">
                <a:pos x="505" y="22"/>
              </a:cxn>
              <a:cxn ang="0">
                <a:pos x="498" y="33"/>
              </a:cxn>
              <a:cxn ang="0">
                <a:pos x="396" y="154"/>
              </a:cxn>
              <a:cxn ang="0">
                <a:pos x="387" y="164"/>
              </a:cxn>
              <a:cxn ang="0">
                <a:pos x="377" y="175"/>
              </a:cxn>
              <a:cxn ang="0">
                <a:pos x="367" y="187"/>
              </a:cxn>
              <a:cxn ang="0">
                <a:pos x="273" y="187"/>
              </a:cxn>
              <a:cxn ang="0">
                <a:pos x="254" y="167"/>
              </a:cxn>
              <a:cxn ang="0">
                <a:pos x="245" y="156"/>
              </a:cxn>
              <a:cxn ang="0">
                <a:pos x="236" y="146"/>
              </a:cxn>
              <a:cxn ang="0">
                <a:pos x="227" y="137"/>
              </a:cxn>
              <a:cxn ang="0">
                <a:pos x="219" y="128"/>
              </a:cxn>
              <a:cxn ang="0">
                <a:pos x="213" y="120"/>
              </a:cxn>
              <a:cxn ang="0">
                <a:pos x="191" y="95"/>
              </a:cxn>
              <a:cxn ang="0">
                <a:pos x="184" y="87"/>
              </a:cxn>
              <a:cxn ang="0">
                <a:pos x="177" y="79"/>
              </a:cxn>
              <a:cxn ang="0">
                <a:pos x="171" y="72"/>
              </a:cxn>
              <a:cxn ang="0">
                <a:pos x="165" y="65"/>
              </a:cxn>
              <a:cxn ang="0">
                <a:pos x="146" y="42"/>
              </a:cxn>
              <a:cxn ang="0">
                <a:pos x="141" y="37"/>
              </a:cxn>
              <a:cxn ang="0">
                <a:pos x="137" y="31"/>
              </a:cxn>
              <a:cxn ang="0">
                <a:pos x="133" y="26"/>
              </a:cxn>
              <a:cxn ang="0">
                <a:pos x="129" y="22"/>
              </a:cxn>
              <a:cxn ang="0">
                <a:pos x="126" y="17"/>
              </a:cxn>
              <a:cxn ang="0">
                <a:pos x="119" y="9"/>
              </a:cxn>
              <a:cxn ang="0">
                <a:pos x="117" y="6"/>
              </a:cxn>
              <a:cxn ang="0">
                <a:pos x="115" y="4"/>
              </a:cxn>
              <a:cxn ang="0">
                <a:pos x="114" y="2"/>
              </a:cxn>
              <a:cxn ang="0">
                <a:pos x="113" y="1"/>
              </a:cxn>
              <a:cxn ang="0">
                <a:pos x="112" y="0"/>
              </a:cxn>
              <a:cxn ang="0">
                <a:pos x="8" y="104"/>
              </a:cxn>
              <a:cxn ang="0">
                <a:pos x="239" y="317"/>
              </a:cxn>
              <a:cxn ang="0">
                <a:pos x="112" y="634"/>
              </a:cxn>
              <a:cxn ang="0">
                <a:pos x="522" y="634"/>
              </a:cxn>
              <a:cxn ang="0">
                <a:pos x="400" y="317"/>
              </a:cxn>
            </a:cxnLst>
            <a:rect l="0" t="0" r="r" b="b"/>
            <a:pathLst>
              <a:path w="634" h="634">
                <a:moveTo>
                  <a:pt x="634" y="112"/>
                </a:moveTo>
                <a:cubicBezTo>
                  <a:pt x="626" y="104"/>
                  <a:pt x="626" y="104"/>
                  <a:pt x="626" y="104"/>
                </a:cubicBezTo>
                <a:cubicBezTo>
                  <a:pt x="522" y="0"/>
                  <a:pt x="522" y="0"/>
                  <a:pt x="522" y="0"/>
                </a:cubicBezTo>
                <a:cubicBezTo>
                  <a:pt x="522" y="0"/>
                  <a:pt x="522" y="0"/>
                  <a:pt x="521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1"/>
                  <a:pt x="521" y="1"/>
                  <a:pt x="521" y="1"/>
                </a:cubicBezTo>
                <a:cubicBezTo>
                  <a:pt x="521" y="1"/>
                  <a:pt x="521" y="1"/>
                  <a:pt x="521" y="1"/>
                </a:cubicBezTo>
                <a:cubicBezTo>
                  <a:pt x="520" y="2"/>
                  <a:pt x="520" y="2"/>
                  <a:pt x="520" y="2"/>
                </a:cubicBezTo>
                <a:cubicBezTo>
                  <a:pt x="520" y="2"/>
                  <a:pt x="520" y="2"/>
                  <a:pt x="520" y="3"/>
                </a:cubicBezTo>
                <a:cubicBezTo>
                  <a:pt x="519" y="3"/>
                  <a:pt x="519" y="3"/>
                  <a:pt x="519" y="3"/>
                </a:cubicBezTo>
                <a:cubicBezTo>
                  <a:pt x="519" y="4"/>
                  <a:pt x="519" y="4"/>
                  <a:pt x="518" y="5"/>
                </a:cubicBezTo>
                <a:cubicBezTo>
                  <a:pt x="518" y="5"/>
                  <a:pt x="518" y="5"/>
                  <a:pt x="518" y="5"/>
                </a:cubicBezTo>
                <a:cubicBezTo>
                  <a:pt x="518" y="6"/>
                  <a:pt x="517" y="6"/>
                  <a:pt x="517" y="7"/>
                </a:cubicBezTo>
                <a:cubicBezTo>
                  <a:pt x="517" y="7"/>
                  <a:pt x="516" y="7"/>
                  <a:pt x="516" y="7"/>
                </a:cubicBezTo>
                <a:cubicBezTo>
                  <a:pt x="514" y="11"/>
                  <a:pt x="511" y="15"/>
                  <a:pt x="507" y="21"/>
                </a:cubicBezTo>
                <a:cubicBezTo>
                  <a:pt x="506" y="21"/>
                  <a:pt x="506" y="22"/>
                  <a:pt x="505" y="22"/>
                </a:cubicBezTo>
                <a:cubicBezTo>
                  <a:pt x="503" y="25"/>
                  <a:pt x="500" y="29"/>
                  <a:pt x="498" y="33"/>
                </a:cubicBezTo>
                <a:cubicBezTo>
                  <a:pt x="498" y="33"/>
                  <a:pt x="498" y="33"/>
                  <a:pt x="498" y="33"/>
                </a:cubicBezTo>
                <a:cubicBezTo>
                  <a:pt x="483" y="52"/>
                  <a:pt x="462" y="79"/>
                  <a:pt x="433" y="112"/>
                </a:cubicBezTo>
                <a:cubicBezTo>
                  <a:pt x="422" y="125"/>
                  <a:pt x="409" y="139"/>
                  <a:pt x="396" y="154"/>
                </a:cubicBezTo>
                <a:cubicBezTo>
                  <a:pt x="396" y="155"/>
                  <a:pt x="395" y="155"/>
                  <a:pt x="395" y="155"/>
                </a:cubicBezTo>
                <a:cubicBezTo>
                  <a:pt x="392" y="158"/>
                  <a:pt x="390" y="161"/>
                  <a:pt x="387" y="164"/>
                </a:cubicBezTo>
                <a:cubicBezTo>
                  <a:pt x="386" y="165"/>
                  <a:pt x="386" y="166"/>
                  <a:pt x="385" y="166"/>
                </a:cubicBezTo>
                <a:cubicBezTo>
                  <a:pt x="382" y="169"/>
                  <a:pt x="380" y="172"/>
                  <a:pt x="377" y="175"/>
                </a:cubicBezTo>
                <a:cubicBezTo>
                  <a:pt x="376" y="176"/>
                  <a:pt x="376" y="176"/>
                  <a:pt x="375" y="177"/>
                </a:cubicBezTo>
                <a:cubicBezTo>
                  <a:pt x="372" y="180"/>
                  <a:pt x="369" y="183"/>
                  <a:pt x="367" y="187"/>
                </a:cubicBezTo>
                <a:cubicBezTo>
                  <a:pt x="352" y="202"/>
                  <a:pt x="336" y="219"/>
                  <a:pt x="319" y="236"/>
                </a:cubicBezTo>
                <a:cubicBezTo>
                  <a:pt x="303" y="219"/>
                  <a:pt x="288" y="203"/>
                  <a:pt x="273" y="187"/>
                </a:cubicBezTo>
                <a:cubicBezTo>
                  <a:pt x="267" y="181"/>
                  <a:pt x="262" y="175"/>
                  <a:pt x="257" y="169"/>
                </a:cubicBezTo>
                <a:cubicBezTo>
                  <a:pt x="256" y="168"/>
                  <a:pt x="255" y="167"/>
                  <a:pt x="254" y="167"/>
                </a:cubicBezTo>
                <a:cubicBezTo>
                  <a:pt x="252" y="164"/>
                  <a:pt x="250" y="162"/>
                  <a:pt x="248" y="160"/>
                </a:cubicBezTo>
                <a:cubicBezTo>
                  <a:pt x="247" y="158"/>
                  <a:pt x="246" y="157"/>
                  <a:pt x="245" y="156"/>
                </a:cubicBezTo>
                <a:cubicBezTo>
                  <a:pt x="243" y="154"/>
                  <a:pt x="241" y="152"/>
                  <a:pt x="239" y="150"/>
                </a:cubicBezTo>
                <a:cubicBezTo>
                  <a:pt x="238" y="148"/>
                  <a:pt x="237" y="147"/>
                  <a:pt x="236" y="146"/>
                </a:cubicBezTo>
                <a:cubicBezTo>
                  <a:pt x="234" y="144"/>
                  <a:pt x="232" y="142"/>
                  <a:pt x="230" y="140"/>
                </a:cubicBezTo>
                <a:cubicBezTo>
                  <a:pt x="229" y="139"/>
                  <a:pt x="228" y="138"/>
                  <a:pt x="227" y="137"/>
                </a:cubicBezTo>
                <a:cubicBezTo>
                  <a:pt x="225" y="135"/>
                  <a:pt x="223" y="132"/>
                  <a:pt x="221" y="130"/>
                </a:cubicBezTo>
                <a:cubicBezTo>
                  <a:pt x="221" y="129"/>
                  <a:pt x="220" y="129"/>
                  <a:pt x="219" y="128"/>
                </a:cubicBezTo>
                <a:cubicBezTo>
                  <a:pt x="217" y="125"/>
                  <a:pt x="215" y="123"/>
                  <a:pt x="213" y="121"/>
                </a:cubicBezTo>
                <a:cubicBezTo>
                  <a:pt x="213" y="121"/>
                  <a:pt x="213" y="120"/>
                  <a:pt x="213" y="120"/>
                </a:cubicBezTo>
                <a:cubicBezTo>
                  <a:pt x="205" y="112"/>
                  <a:pt x="198" y="104"/>
                  <a:pt x="192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89" y="93"/>
                  <a:pt x="187" y="91"/>
                  <a:pt x="185" y="89"/>
                </a:cubicBezTo>
                <a:cubicBezTo>
                  <a:pt x="185" y="88"/>
                  <a:pt x="184" y="88"/>
                  <a:pt x="184" y="87"/>
                </a:cubicBezTo>
                <a:cubicBezTo>
                  <a:pt x="182" y="85"/>
                  <a:pt x="180" y="83"/>
                  <a:pt x="179" y="81"/>
                </a:cubicBezTo>
                <a:cubicBezTo>
                  <a:pt x="178" y="80"/>
                  <a:pt x="178" y="80"/>
                  <a:pt x="177" y="79"/>
                </a:cubicBezTo>
                <a:cubicBezTo>
                  <a:pt x="175" y="77"/>
                  <a:pt x="174" y="75"/>
                  <a:pt x="172" y="73"/>
                </a:cubicBezTo>
                <a:cubicBezTo>
                  <a:pt x="172" y="73"/>
                  <a:pt x="171" y="72"/>
                  <a:pt x="171" y="72"/>
                </a:cubicBezTo>
                <a:cubicBezTo>
                  <a:pt x="169" y="70"/>
                  <a:pt x="168" y="68"/>
                  <a:pt x="166" y="66"/>
                </a:cubicBezTo>
                <a:cubicBezTo>
                  <a:pt x="166" y="66"/>
                  <a:pt x="165" y="65"/>
                  <a:pt x="165" y="65"/>
                </a:cubicBezTo>
                <a:cubicBezTo>
                  <a:pt x="163" y="62"/>
                  <a:pt x="161" y="60"/>
                  <a:pt x="158" y="57"/>
                </a:cubicBezTo>
                <a:cubicBezTo>
                  <a:pt x="154" y="52"/>
                  <a:pt x="150" y="46"/>
                  <a:pt x="146" y="42"/>
                </a:cubicBezTo>
                <a:cubicBezTo>
                  <a:pt x="145" y="41"/>
                  <a:pt x="145" y="41"/>
                  <a:pt x="145" y="41"/>
                </a:cubicBezTo>
                <a:cubicBezTo>
                  <a:pt x="144" y="39"/>
                  <a:pt x="142" y="38"/>
                  <a:pt x="141" y="37"/>
                </a:cubicBezTo>
                <a:cubicBezTo>
                  <a:pt x="141" y="36"/>
                  <a:pt x="141" y="36"/>
                  <a:pt x="140" y="35"/>
                </a:cubicBezTo>
                <a:cubicBezTo>
                  <a:pt x="139" y="34"/>
                  <a:pt x="138" y="32"/>
                  <a:pt x="137" y="31"/>
                </a:cubicBezTo>
                <a:cubicBezTo>
                  <a:pt x="137" y="31"/>
                  <a:pt x="136" y="30"/>
                  <a:pt x="136" y="30"/>
                </a:cubicBezTo>
                <a:cubicBezTo>
                  <a:pt x="135" y="29"/>
                  <a:pt x="134" y="27"/>
                  <a:pt x="133" y="26"/>
                </a:cubicBezTo>
                <a:cubicBezTo>
                  <a:pt x="133" y="26"/>
                  <a:pt x="132" y="25"/>
                  <a:pt x="132" y="25"/>
                </a:cubicBezTo>
                <a:cubicBezTo>
                  <a:pt x="131" y="24"/>
                  <a:pt x="130" y="23"/>
                  <a:pt x="129" y="22"/>
                </a:cubicBezTo>
                <a:cubicBezTo>
                  <a:pt x="129" y="21"/>
                  <a:pt x="129" y="21"/>
                  <a:pt x="128" y="21"/>
                </a:cubicBezTo>
                <a:cubicBezTo>
                  <a:pt x="128" y="20"/>
                  <a:pt x="127" y="18"/>
                  <a:pt x="126" y="17"/>
                </a:cubicBezTo>
                <a:cubicBezTo>
                  <a:pt x="126" y="17"/>
                  <a:pt x="126" y="17"/>
                  <a:pt x="125" y="17"/>
                </a:cubicBezTo>
                <a:cubicBezTo>
                  <a:pt x="123" y="14"/>
                  <a:pt x="121" y="11"/>
                  <a:pt x="119" y="9"/>
                </a:cubicBezTo>
                <a:cubicBezTo>
                  <a:pt x="119" y="8"/>
                  <a:pt x="118" y="8"/>
                  <a:pt x="118" y="8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6" y="5"/>
                  <a:pt x="116" y="5"/>
                </a:cubicBezTo>
                <a:cubicBezTo>
                  <a:pt x="116" y="5"/>
                  <a:pt x="115" y="4"/>
                  <a:pt x="115" y="4"/>
                </a:cubicBezTo>
                <a:cubicBezTo>
                  <a:pt x="115" y="4"/>
                  <a:pt x="115" y="3"/>
                  <a:pt x="114" y="3"/>
                </a:cubicBezTo>
                <a:cubicBezTo>
                  <a:pt x="114" y="3"/>
                  <a:pt x="114" y="2"/>
                  <a:pt x="114" y="2"/>
                </a:cubicBezTo>
                <a:cubicBezTo>
                  <a:pt x="114" y="2"/>
                  <a:pt x="113" y="2"/>
                  <a:pt x="113" y="2"/>
                </a:cubicBezTo>
                <a:cubicBezTo>
                  <a:pt x="113" y="1"/>
                  <a:pt x="113" y="1"/>
                  <a:pt x="113" y="1"/>
                </a:cubicBezTo>
                <a:cubicBezTo>
                  <a:pt x="113" y="1"/>
                  <a:pt x="112" y="1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8" y="104"/>
                  <a:pt x="8" y="104"/>
                  <a:pt x="8" y="104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90" y="173"/>
                  <a:pt x="239" y="317"/>
                </a:cubicBezTo>
                <a:cubicBezTo>
                  <a:pt x="90" y="462"/>
                  <a:pt x="0" y="522"/>
                  <a:pt x="0" y="522"/>
                </a:cubicBezTo>
                <a:cubicBezTo>
                  <a:pt x="112" y="634"/>
                  <a:pt x="112" y="634"/>
                  <a:pt x="112" y="634"/>
                </a:cubicBezTo>
                <a:cubicBezTo>
                  <a:pt x="112" y="634"/>
                  <a:pt x="182" y="538"/>
                  <a:pt x="319" y="397"/>
                </a:cubicBezTo>
                <a:cubicBezTo>
                  <a:pt x="462" y="545"/>
                  <a:pt x="522" y="634"/>
                  <a:pt x="522" y="634"/>
                </a:cubicBezTo>
                <a:cubicBezTo>
                  <a:pt x="634" y="522"/>
                  <a:pt x="634" y="522"/>
                  <a:pt x="634" y="522"/>
                </a:cubicBezTo>
                <a:cubicBezTo>
                  <a:pt x="634" y="522"/>
                  <a:pt x="539" y="453"/>
                  <a:pt x="400" y="317"/>
                </a:cubicBezTo>
                <a:cubicBezTo>
                  <a:pt x="532" y="190"/>
                  <a:pt x="634" y="112"/>
                  <a:pt x="634" y="112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4D4D4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35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33" y="1315255"/>
            <a:ext cx="8472179" cy="4338002"/>
          </a:xfrm>
        </p:spPr>
        <p:txBody>
          <a:bodyPr/>
          <a:lstStyle/>
          <a:p>
            <a:pPr marL="506413" indent="-506413" eaLnBrk="1" hangingPunct="1">
              <a:spcBef>
                <a:spcPct val="25000"/>
              </a:spcBef>
            </a:pPr>
            <a:r>
              <a:rPr lang="en-US" sz="3200" dirty="0"/>
              <a:t>Small things add up to big value . . .</a:t>
            </a:r>
          </a:p>
          <a:p>
            <a:pPr marL="965200" lvl="1" eaLnBrk="1" hangingPunct="1"/>
            <a:r>
              <a:rPr lang="en-US" sz="3200" dirty="0"/>
              <a:t>Keep the customer happy!</a:t>
            </a:r>
          </a:p>
          <a:p>
            <a:pPr marL="965200" lvl="1" eaLnBrk="1" hangingPunct="1"/>
            <a:r>
              <a:rPr lang="en-US" sz="3200" dirty="0"/>
              <a:t>Defend your stellar reputation.</a:t>
            </a:r>
          </a:p>
          <a:p>
            <a:pPr marL="965200" lvl="1" eaLnBrk="1" hangingPunct="1"/>
            <a:r>
              <a:rPr lang="en-US" sz="3200" dirty="0"/>
              <a:t>Work safely.</a:t>
            </a:r>
          </a:p>
          <a:p>
            <a:pPr marL="965200" lvl="1" eaLnBrk="1" hangingPunct="1"/>
            <a:r>
              <a:rPr lang="en-US" sz="3200" dirty="0"/>
              <a:t>On budget and on time.</a:t>
            </a:r>
          </a:p>
          <a:p>
            <a:pPr marL="965200" lvl="1" eaLnBrk="1" hangingPunct="1"/>
            <a:r>
              <a:rPr lang="en-US" sz="3200" dirty="0"/>
              <a:t>Have dependable attendance.</a:t>
            </a:r>
          </a:p>
          <a:p>
            <a:pPr marL="965200" lvl="1" eaLnBrk="1" hangingPunct="1"/>
            <a:r>
              <a:rPr lang="en-US" sz="3200" dirty="0"/>
              <a:t>Take care of tools and equipment.</a:t>
            </a:r>
          </a:p>
          <a:p>
            <a:pPr marL="965200" lvl="1" eaLnBrk="1" hangingPunct="1"/>
            <a:r>
              <a:rPr lang="en-US" sz="3200" dirty="0"/>
              <a:t>Present your ideas.</a:t>
            </a:r>
          </a:p>
          <a:p>
            <a:pPr marL="965200" lvl="1" eaLnBrk="1" hangingPunct="1"/>
            <a:r>
              <a:rPr lang="en-US" sz="3200" dirty="0"/>
              <a:t>Keep costs low and save OUR cash!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contribute to profits?</a:t>
            </a:r>
          </a:p>
        </p:txBody>
      </p:sp>
      <p:pic>
        <p:nvPicPr>
          <p:cNvPr id="4" name="Picture 5" descr="penny"/>
          <p:cNvPicPr>
            <a:picLocks noChangeAspect="1" noChangeArrowheads="1"/>
          </p:cNvPicPr>
          <p:nvPr/>
        </p:nvPicPr>
        <p:blipFill>
          <a:blip r:embed="rId3" cstate="print"/>
          <a:srcRect l="15384" t="23077" r="15384" b="7692"/>
          <a:stretch>
            <a:fillRect/>
          </a:stretch>
        </p:blipFill>
        <p:spPr bwMode="auto">
          <a:xfrm>
            <a:off x="6876255" y="2579286"/>
            <a:ext cx="1849437" cy="1854200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20831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 Revenues 2% </a:t>
            </a:r>
            <a:r>
              <a:rPr lang="en-US" i="1" dirty="0"/>
              <a:t>and </a:t>
            </a:r>
            <a:br>
              <a:rPr lang="en-US" i="1" dirty="0"/>
            </a:br>
            <a:r>
              <a:rPr lang="en-US" dirty="0"/>
              <a:t>Decrease Expenses 2%</a:t>
            </a:r>
          </a:p>
        </p:txBody>
      </p:sp>
      <p:graphicFrame>
        <p:nvGraphicFramePr>
          <p:cNvPr id="9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657823"/>
              </p:ext>
            </p:extLst>
          </p:nvPr>
        </p:nvGraphicFramePr>
        <p:xfrm>
          <a:off x="423862" y="1662355"/>
          <a:ext cx="8308136" cy="253474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77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70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770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70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000" dirty="0">
                        <a:latin typeface="+mj-lt"/>
                      </a:endParaRP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+mj-lt"/>
                        </a:rPr>
                        <a:t>Before ESOP</a:t>
                      </a:r>
                    </a:p>
                  </a:txBody>
                  <a:tcPr marT="91440" marB="9144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+mj-lt"/>
                        </a:rPr>
                        <a:t>After ESOP</a:t>
                      </a:r>
                    </a:p>
                  </a:txBody>
                  <a:tcPr marT="91440" marB="9144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+mj-lt"/>
                        </a:rPr>
                        <a:t>% Change</a:t>
                      </a:r>
                    </a:p>
                  </a:txBody>
                  <a:tcPr marT="91440" marB="9144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23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Sales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$10,000,000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$10,200,000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2%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23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Expenses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$9,600,000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$9,400,000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-2%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23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Profits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accent1"/>
                          </a:solidFill>
                        </a:rPr>
                        <a:t>$400,000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dirty="0">
                          <a:solidFill>
                            <a:schemeClr val="accent1"/>
                          </a:solidFill>
                        </a:rPr>
                        <a:t>$800,000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100%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506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ESOPs really increase</a:t>
            </a:r>
            <a:br>
              <a:rPr lang="en-US" dirty="0"/>
            </a:br>
            <a:r>
              <a:rPr lang="en-US" dirty="0"/>
              <a:t>employee productivity?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1676400"/>
            <a:ext cx="7044744" cy="4338002"/>
          </a:xfrm>
        </p:spPr>
        <p:txBody>
          <a:bodyPr/>
          <a:lstStyle/>
          <a:p>
            <a:r>
              <a:rPr lang="en-US" sz="2800" dirty="0"/>
              <a:t>Yes!</a:t>
            </a:r>
          </a:p>
          <a:p>
            <a:r>
              <a:rPr lang="en-US" sz="2800" dirty="0"/>
              <a:t>Numerous studies conducted over the last </a:t>
            </a:r>
            <a:r>
              <a:rPr lang="en-US" sz="2800" dirty="0" smtClean="0"/>
              <a:t>36 </a:t>
            </a:r>
            <a:r>
              <a:rPr lang="en-US" sz="2800" dirty="0"/>
              <a:t>years have </a:t>
            </a:r>
            <a:r>
              <a:rPr lang="en-US" sz="2800" b="1" dirty="0"/>
              <a:t>all</a:t>
            </a:r>
            <a:r>
              <a:rPr lang="en-US" sz="2800" dirty="0"/>
              <a:t> concluded that ESOPs, on average,  increase company performance and create a more stable work environment.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9894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459" y="1676400"/>
            <a:ext cx="8203892" cy="4338002"/>
          </a:xfrm>
        </p:spPr>
        <p:txBody>
          <a:bodyPr/>
          <a:lstStyle/>
          <a:p>
            <a:r>
              <a:rPr lang="en-US" sz="3200" dirty="0"/>
              <a:t>Increase upside</a:t>
            </a:r>
          </a:p>
          <a:p>
            <a:r>
              <a:rPr lang="en-US" sz="3200" dirty="0"/>
              <a:t>Protect downside (fix quicker what has been broken)</a:t>
            </a:r>
          </a:p>
          <a:p>
            <a:r>
              <a:rPr lang="en-US" sz="3200" dirty="0"/>
              <a:t>Happier workforce (includes trust, respect, fairness, pride, camaraderie)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Productivity?</a:t>
            </a:r>
          </a:p>
        </p:txBody>
      </p:sp>
    </p:spTree>
    <p:extLst>
      <p:ext uri="{BB962C8B-B14F-4D97-AF65-F5344CB8AC3E}">
        <p14:creationId xmlns:p14="http://schemas.microsoft.com/office/powerpoint/2010/main" val="2083177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934933" y="3319703"/>
            <a:ext cx="5225143" cy="1299962"/>
            <a:chOff x="1812469" y="4854588"/>
            <a:chExt cx="5225143" cy="1299962"/>
          </a:xfrm>
        </p:grpSpPr>
        <p:sp>
          <p:nvSpPr>
            <p:cNvPr id="11" name="Rectangle 10"/>
            <p:cNvSpPr/>
            <p:nvPr/>
          </p:nvSpPr>
          <p:spPr bwMode="gray">
            <a:xfrm>
              <a:off x="1812469" y="4854588"/>
              <a:ext cx="5225143" cy="12999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endParaRPr lang="en-US" sz="2000" b="1" dirty="0" err="1" smtClean="0">
                <a:solidFill>
                  <a:schemeClr val="bg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8704" y="5070415"/>
              <a:ext cx="3412672" cy="82564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your work affect your retirement?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 rot="8806348">
            <a:off x="4533900" y="4510088"/>
            <a:ext cx="3390900" cy="1544637"/>
          </a:xfrm>
          <a:prstGeom prst="rightArrow">
            <a:avLst>
              <a:gd name="adj1" fmla="val 40000"/>
              <a:gd name="adj2" fmla="val 46101"/>
            </a:avLst>
          </a:prstGeom>
          <a:gradFill rotWithShape="0">
            <a:gsLst>
              <a:gs pos="0">
                <a:srgbClr val="756F5F"/>
              </a:gs>
              <a:gs pos="100000">
                <a:srgbClr val="FDEFC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88F7B"/>
            </a:prstShdw>
          </a:effectLst>
        </p:spPr>
        <p:txBody>
          <a:bodyPr rot="10800000" wrap="none" lIns="0" rIns="0" anchor="ctr"/>
          <a:lstStyle/>
          <a:p>
            <a:pPr marL="457200" indent="-457200"/>
            <a:r>
              <a:rPr lang="en-US" dirty="0"/>
              <a:t>   Stock Price Performance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12858661">
            <a:off x="1200150" y="4492625"/>
            <a:ext cx="3390900" cy="1544638"/>
          </a:xfrm>
          <a:prstGeom prst="rightArrow">
            <a:avLst>
              <a:gd name="adj1" fmla="val 40000"/>
              <a:gd name="adj2" fmla="val 46101"/>
            </a:avLst>
          </a:prstGeom>
          <a:gradFill rotWithShape="0">
            <a:gsLst>
              <a:gs pos="0">
                <a:srgbClr val="756F5F"/>
              </a:gs>
              <a:gs pos="100000">
                <a:srgbClr val="FDEFC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88F7B"/>
            </a:prstShdw>
          </a:effectLst>
        </p:spPr>
        <p:txBody>
          <a:bodyPr rot="10800000" wrap="none" lIns="0" rIns="0" anchor="ctr"/>
          <a:lstStyle/>
          <a:p>
            <a:pPr marL="457200" indent="-457200"/>
            <a:r>
              <a:rPr lang="en-US" dirty="0"/>
              <a:t>    ESOP Value Increases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 rot="19495165">
            <a:off x="1417638" y="2016125"/>
            <a:ext cx="3333750" cy="1544638"/>
          </a:xfrm>
          <a:prstGeom prst="rightArrow">
            <a:avLst>
              <a:gd name="adj1" fmla="val 40000"/>
              <a:gd name="adj2" fmla="val 45324"/>
            </a:avLst>
          </a:prstGeom>
          <a:gradFill rotWithShape="0">
            <a:gsLst>
              <a:gs pos="0">
                <a:srgbClr val="756F5F"/>
              </a:gs>
              <a:gs pos="100000">
                <a:srgbClr val="FDEFC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88F7B"/>
            </a:prstShdw>
          </a:effectLst>
        </p:spPr>
        <p:txBody>
          <a:bodyPr wrap="none" lIns="0" rIns="0" anchor="ctr"/>
          <a:lstStyle/>
          <a:p>
            <a:pPr marL="457200" indent="-457200"/>
            <a:r>
              <a:rPr lang="en-US" dirty="0">
                <a:solidFill>
                  <a:schemeClr val="bg2"/>
                </a:solidFill>
              </a:rPr>
              <a:t>  </a:t>
            </a:r>
            <a:r>
              <a:rPr lang="en-US" dirty="0"/>
              <a:t>Individual Performance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 rot="1894827">
            <a:off x="4484688" y="2054225"/>
            <a:ext cx="3363912" cy="1544638"/>
          </a:xfrm>
          <a:prstGeom prst="rightArrow">
            <a:avLst>
              <a:gd name="adj1" fmla="val 40000"/>
              <a:gd name="adj2" fmla="val 39089"/>
            </a:avLst>
          </a:prstGeom>
          <a:gradFill rotWithShape="0">
            <a:gsLst>
              <a:gs pos="0">
                <a:srgbClr val="756F5F"/>
              </a:gs>
              <a:gs pos="100000">
                <a:srgbClr val="FDEFC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88F7B"/>
            </a:prstShdw>
          </a:effectLst>
        </p:spPr>
        <p:txBody>
          <a:bodyPr wrap="none" lIns="0" rIns="0" anchor="ctr"/>
          <a:lstStyle/>
          <a:p>
            <a:pPr marL="457200" indent="-457200"/>
            <a:r>
              <a:rPr lang="en-US" dirty="0">
                <a:solidFill>
                  <a:schemeClr val="bg2"/>
                </a:solidFill>
              </a:rPr>
              <a:t>    </a:t>
            </a:r>
            <a:r>
              <a:rPr lang="en-US" dirty="0"/>
              <a:t>Company Performance</a:t>
            </a:r>
          </a:p>
        </p:txBody>
      </p:sp>
    </p:spTree>
    <p:extLst>
      <p:ext uri="{BB962C8B-B14F-4D97-AF65-F5344CB8AC3E}">
        <p14:creationId xmlns:p14="http://schemas.microsoft.com/office/powerpoint/2010/main" val="4798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9" grpId="0" animBg="1" autoUpdateAnimBg="0"/>
      <p:bldP spid="10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/>
              <a:t>For Illustrative Purposes 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Retirees Without</a:t>
            </a:r>
            <a:br>
              <a:rPr lang="en-US" dirty="0"/>
            </a:br>
            <a:r>
              <a:rPr lang="en-US" dirty="0"/>
              <a:t>Retirement Accounts</a:t>
            </a:r>
          </a:p>
        </p:txBody>
      </p:sp>
      <p:sp>
        <p:nvSpPr>
          <p:cNvPr id="13" name="Trapezoid 12"/>
          <p:cNvSpPr/>
          <p:nvPr/>
        </p:nvSpPr>
        <p:spPr>
          <a:xfrm>
            <a:off x="3555999" y="1694086"/>
            <a:ext cx="2032000" cy="1354666"/>
          </a:xfrm>
          <a:prstGeom prst="trapezoid">
            <a:avLst>
              <a:gd name="adj" fmla="val 75000"/>
            </a:avLst>
          </a:prstGeom>
          <a:solidFill>
            <a:schemeClr val="accent2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Social</a:t>
            </a:r>
            <a:b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</a:br>
            <a: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134787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4"/>
          <p:cNvSpPr txBox="1">
            <a:spLocks/>
          </p:cNvSpPr>
          <p:nvPr/>
        </p:nvSpPr>
        <p:spPr bwMode="gray">
          <a:xfrm>
            <a:off x="495300" y="2465644"/>
            <a:ext cx="8210550" cy="73475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algn="ctr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None/>
              <a:defRPr kumimoji="0" sz="2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+mj-lt"/>
              </a:defRPr>
            </a:lvl1pPr>
            <a:lvl2pPr indent="0">
              <a:buNone/>
              <a:defRPr sz="2000" b="1"/>
            </a:lvl2pPr>
            <a:lvl3pPr indent="0">
              <a:buNone/>
              <a:defRPr b="1"/>
            </a:lvl3pPr>
            <a:lvl4pPr indent="0">
              <a:buNone/>
              <a:defRPr sz="1600" b="1"/>
            </a:lvl4pPr>
            <a:lvl5pPr indent="0">
              <a:buNone/>
              <a:defRPr sz="1600" b="1"/>
            </a:lvl5pPr>
            <a:lvl6pPr indent="0">
              <a:buNone/>
              <a:defRPr sz="1600" b="1"/>
            </a:lvl6pPr>
            <a:lvl7pPr indent="0">
              <a:buNone/>
              <a:defRPr sz="1600" b="1"/>
            </a:lvl7pPr>
            <a:lvl8pPr indent="0">
              <a:buNone/>
              <a:defRPr sz="1600" b="1"/>
            </a:lvl8pPr>
            <a:lvl9pPr indent="0">
              <a:buNone/>
              <a:defRPr sz="1600" b="1"/>
            </a:lvl9pPr>
          </a:lstStyle>
          <a:p>
            <a:pPr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8966" name="AutoShape 14"/>
          <p:cNvSpPr>
            <a:spLocks noChangeArrowheads="1"/>
          </p:cNvSpPr>
          <p:nvPr/>
        </p:nvSpPr>
        <p:spPr bwMode="auto">
          <a:xfrm>
            <a:off x="495300" y="1739900"/>
            <a:ext cx="8210550" cy="858857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</a:rPr>
              <a:t>If you had retired in 2018 at age 65, </a:t>
            </a:r>
            <a:br>
              <a:rPr lang="en-US" altLang="en-US" sz="2000" b="1" dirty="0">
                <a:solidFill>
                  <a:schemeClr val="bg1"/>
                </a:solidFill>
                <a:latin typeface="+mj-lt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+mj-lt"/>
              </a:rPr>
              <a:t>You would received from Social Security…..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What is your Social Security benefit?</a:t>
            </a:r>
          </a:p>
        </p:txBody>
      </p:sp>
      <p:graphicFrame>
        <p:nvGraphicFramePr>
          <p:cNvPr id="23" name="Content Placeholder 10"/>
          <p:cNvGraphicFramePr>
            <a:graphicFrameLocks/>
          </p:cNvGraphicFramePr>
          <p:nvPr>
            <p:extLst/>
          </p:nvPr>
        </p:nvGraphicFramePr>
        <p:xfrm>
          <a:off x="1939396" y="2824098"/>
          <a:ext cx="5265208" cy="325920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32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326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52967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Historic annual income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(every year since age 21)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20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Social Security annual benefit if</a:t>
                      </a:r>
                      <a:r>
                        <a:rPr lang="en-US" altLang="en-US" sz="2000" b="1" kern="1200" baseline="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retire at 65 </a:t>
                      </a:r>
                      <a:r>
                        <a:rPr lang="en-US" altLang="en-US" sz="2000" b="1" kern="1200" baseline="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y.o</a:t>
                      </a:r>
                      <a:r>
                        <a:rPr lang="en-US" altLang="en-US" sz="2000" b="1" kern="1200" baseline="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  <a:endParaRPr lang="en-US" altLang="en-US" sz="2000" b="1" kern="1200" dirty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41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8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18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$23,880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541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18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18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$27,252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541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8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$100,000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18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$30,540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303594" y="6083301"/>
            <a:ext cx="4365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www.ssa.gov/OACT/quickcalc/index.html</a:t>
            </a:r>
          </a:p>
        </p:txBody>
      </p:sp>
    </p:spTree>
    <p:extLst>
      <p:ext uri="{BB962C8B-B14F-4D97-AF65-F5344CB8AC3E}">
        <p14:creationId xmlns:p14="http://schemas.microsoft.com/office/powerpoint/2010/main" val="1164801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oid 9"/>
          <p:cNvSpPr/>
          <p:nvPr/>
        </p:nvSpPr>
        <p:spPr>
          <a:xfrm>
            <a:off x="3555999" y="1694086"/>
            <a:ext cx="2032000" cy="1354666"/>
          </a:xfrm>
          <a:prstGeom prst="trapezoid">
            <a:avLst>
              <a:gd name="adj" fmla="val 75000"/>
            </a:avLst>
          </a:prstGeom>
          <a:solidFill>
            <a:schemeClr val="accent2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Social</a:t>
            </a:r>
            <a:b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</a:br>
            <a: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Security</a:t>
            </a:r>
          </a:p>
        </p:txBody>
      </p:sp>
      <p:sp>
        <p:nvSpPr>
          <p:cNvPr id="11" name="Trapezoid 10"/>
          <p:cNvSpPr/>
          <p:nvPr/>
        </p:nvSpPr>
        <p:spPr>
          <a:xfrm>
            <a:off x="2539999" y="3048752"/>
            <a:ext cx="4064000" cy="1354666"/>
          </a:xfrm>
          <a:prstGeom prst="trapezoid">
            <a:avLst>
              <a:gd name="adj" fmla="val 75000"/>
            </a:avLst>
          </a:prstGeom>
          <a:solidFill>
            <a:schemeClr val="accent3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2743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 IRA, 401(k) </a:t>
            </a:r>
            <a:endParaRPr lang="en-US" sz="2000" b="1" dirty="0">
              <a:solidFill>
                <a:schemeClr val="bg1"/>
              </a:solidFill>
              <a:latin typeface="+mj-lt"/>
              <a:ea typeface="MS PGothic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/>
              <a:t>For Illustrative Purposes 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Retirees Without ESOP Accounts</a:t>
            </a:r>
          </a:p>
        </p:txBody>
      </p:sp>
    </p:spTree>
    <p:extLst>
      <p:ext uri="{BB962C8B-B14F-4D97-AF65-F5344CB8AC3E}">
        <p14:creationId xmlns:p14="http://schemas.microsoft.com/office/powerpoint/2010/main" val="25278580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310896" y="1184294"/>
            <a:ext cx="8448929" cy="369332"/>
          </a:xfrm>
        </p:spPr>
        <p:txBody>
          <a:bodyPr/>
          <a:lstStyle/>
          <a:p>
            <a:r>
              <a:rPr lang="en-US" altLang="en-US" dirty="0"/>
              <a:t>For Illustrative Purposes 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Retirees with ESOP Accounts!</a:t>
            </a:r>
          </a:p>
        </p:txBody>
      </p:sp>
      <p:sp>
        <p:nvSpPr>
          <p:cNvPr id="44" name="Trapezoid 43"/>
          <p:cNvSpPr/>
          <p:nvPr/>
        </p:nvSpPr>
        <p:spPr>
          <a:xfrm>
            <a:off x="3555999" y="1694086"/>
            <a:ext cx="2032000" cy="1354666"/>
          </a:xfrm>
          <a:prstGeom prst="trapezoid">
            <a:avLst>
              <a:gd name="adj" fmla="val 75000"/>
            </a:avLst>
          </a:prstGeom>
          <a:solidFill>
            <a:schemeClr val="accent2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Social</a:t>
            </a:r>
            <a:b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</a:br>
            <a:r>
              <a:rPr lang="es-MX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Security</a:t>
            </a:r>
          </a:p>
        </p:txBody>
      </p:sp>
      <p:sp>
        <p:nvSpPr>
          <p:cNvPr id="42" name="Trapezoid 41"/>
          <p:cNvSpPr/>
          <p:nvPr/>
        </p:nvSpPr>
        <p:spPr>
          <a:xfrm>
            <a:off x="2539999" y="3048752"/>
            <a:ext cx="4064000" cy="1354666"/>
          </a:xfrm>
          <a:prstGeom prst="trapezoid">
            <a:avLst>
              <a:gd name="adj" fmla="val 75000"/>
            </a:avLst>
          </a:prstGeom>
          <a:solidFill>
            <a:schemeClr val="accent3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2743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 IRA, 401(k) </a:t>
            </a:r>
            <a:endParaRPr lang="en-US" sz="2000" b="1" dirty="0">
              <a:solidFill>
                <a:schemeClr val="bg1"/>
              </a:solidFill>
              <a:latin typeface="+mj-lt"/>
              <a:ea typeface="MS PGothic" pitchFamily="34" charset="-128"/>
            </a:endParaRPr>
          </a:p>
        </p:txBody>
      </p:sp>
      <p:sp>
        <p:nvSpPr>
          <p:cNvPr id="40" name="Trapezoid 39"/>
          <p:cNvSpPr/>
          <p:nvPr/>
        </p:nvSpPr>
        <p:spPr>
          <a:xfrm>
            <a:off x="1524000" y="4403419"/>
            <a:ext cx="6096000" cy="1354666"/>
          </a:xfrm>
          <a:prstGeom prst="trapezoid">
            <a:avLst>
              <a:gd name="adj" fmla="val 75000"/>
            </a:avLst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18288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</a:pPr>
            <a:r>
              <a:rPr lang="en-US" altLang="en-US" sz="20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Employee Stock Ownership Plan</a:t>
            </a:r>
          </a:p>
        </p:txBody>
      </p:sp>
    </p:spTree>
    <p:extLst>
      <p:ext uri="{BB962C8B-B14F-4D97-AF65-F5344CB8AC3E}">
        <p14:creationId xmlns:p14="http://schemas.microsoft.com/office/powerpoint/2010/main" val="2896380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10897" y="1339850"/>
            <a:ext cx="5677218" cy="4338002"/>
          </a:xfrm>
        </p:spPr>
        <p:txBody>
          <a:bodyPr/>
          <a:lstStyle/>
          <a:p>
            <a:r>
              <a:rPr lang="en-US" dirty="0" smtClean="0"/>
              <a:t>Chris-Tel </a:t>
            </a:r>
            <a:r>
              <a:rPr lang="en-US" dirty="0"/>
              <a:t>contributions</a:t>
            </a:r>
          </a:p>
          <a:p>
            <a:r>
              <a:rPr lang="en-US" dirty="0" smtClean="0"/>
              <a:t>Chris-Tel </a:t>
            </a:r>
            <a:r>
              <a:rPr lang="en-US" dirty="0"/>
              <a:t>stock distributions</a:t>
            </a:r>
          </a:p>
          <a:p>
            <a:r>
              <a:rPr lang="en-US" dirty="0" smtClean="0"/>
              <a:t>Chris-Tel </a:t>
            </a:r>
            <a:r>
              <a:rPr lang="en-US" dirty="0"/>
              <a:t>stock appreciation</a:t>
            </a:r>
          </a:p>
          <a:p>
            <a:r>
              <a:rPr lang="en-US" dirty="0"/>
              <a:t>Forfeitures by other </a:t>
            </a:r>
            <a:r>
              <a:rPr lang="en-US" dirty="0" smtClean="0"/>
              <a:t>Chris-Tel </a:t>
            </a:r>
            <a:r>
              <a:rPr lang="en-US" dirty="0"/>
              <a:t>employees who leave too early</a:t>
            </a:r>
          </a:p>
          <a:p>
            <a:r>
              <a:rPr lang="en-US" dirty="0"/>
              <a:t>You can help yourself by:</a:t>
            </a:r>
          </a:p>
          <a:p>
            <a:pPr lvl="1"/>
            <a:r>
              <a:rPr lang="en-US" dirty="0"/>
              <a:t>Being a great employee</a:t>
            </a:r>
          </a:p>
          <a:p>
            <a:pPr lvl="1"/>
            <a:r>
              <a:rPr lang="en-US" dirty="0"/>
              <a:t>Work long enough to vest 100% and beyond!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ESOP Account Grows</a:t>
            </a:r>
          </a:p>
        </p:txBody>
      </p:sp>
      <p:pic>
        <p:nvPicPr>
          <p:cNvPr id="1034" name="Picture 10" descr="C:\Documents and Settings\Home\My Documents\Downloads\120312_2331_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6117" y="1281468"/>
            <a:ext cx="3017520" cy="2974196"/>
          </a:xfrm>
          <a:prstGeom prst="rect">
            <a:avLst/>
          </a:prstGeom>
          <a:noFill/>
        </p:spPr>
      </p:pic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6432774" y="3462718"/>
            <a:ext cx="1828800" cy="33655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FORFEITURES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6240663" y="2647365"/>
            <a:ext cx="2182119" cy="338554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CONTRIBUTIONS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432774" y="2157413"/>
            <a:ext cx="1828800" cy="33655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DISTRIBUTIONS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6432774" y="1339850"/>
            <a:ext cx="1828800" cy="5847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STOCK APPRECIATION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9485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Incentive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gray">
          <a:xfrm>
            <a:off x="348298" y="2004059"/>
            <a:ext cx="8447404" cy="1120141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ABE7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348298" y="1623853"/>
            <a:ext cx="8447405" cy="652622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90000"/>
              <a:buNone/>
              <a:defRPr kumimoji="0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defRPr>
            </a:lvl1pPr>
            <a:lvl2pPr indent="0">
              <a:buNone/>
              <a:defRPr sz="2000" b="1"/>
            </a:lvl2pPr>
            <a:lvl3pPr indent="0">
              <a:buNone/>
              <a:defRPr b="1"/>
            </a:lvl3pPr>
            <a:lvl4pPr indent="0">
              <a:buNone/>
              <a:defRPr sz="1600" b="1"/>
            </a:lvl4pPr>
            <a:lvl5pPr indent="0">
              <a:buNone/>
              <a:defRPr sz="1600" b="1"/>
            </a:lvl5pPr>
            <a:lvl6pPr indent="0">
              <a:buNone/>
              <a:defRPr sz="1600" b="1"/>
            </a:lvl6pPr>
            <a:lvl7pPr indent="0">
              <a:buNone/>
              <a:defRPr sz="1600" b="1"/>
            </a:lvl7pPr>
            <a:lvl8pPr indent="0">
              <a:buNone/>
              <a:defRPr sz="1600" b="1"/>
            </a:lvl8pPr>
            <a:lvl9pPr indent="0">
              <a:buNone/>
              <a:defRPr sz="1600" b="1"/>
            </a:lvl9pPr>
          </a:lstStyle>
          <a:p>
            <a:r>
              <a:rPr lang="en-US" sz="2400" dirty="0"/>
              <a:t>Employees in ESOP </a:t>
            </a:r>
            <a:r>
              <a:rPr lang="en-US" sz="2400" dirty="0" smtClean="0"/>
              <a:t>Companies… </a:t>
            </a:r>
            <a:endParaRPr lang="en-US" sz="2400" dirty="0"/>
          </a:p>
        </p:txBody>
      </p:sp>
      <p:pic>
        <p:nvPicPr>
          <p:cNvPr id="172037" name="Picture 5" descr="retirement-b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87" y="2411412"/>
            <a:ext cx="3345122" cy="3345122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 bwMode="gray">
          <a:xfrm>
            <a:off x="4572000" y="3250466"/>
            <a:ext cx="3830128" cy="2098335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h</a:t>
            </a:r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ave,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on </a:t>
            </a:r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average, </a:t>
            </a:r>
            <a:r>
              <a:rPr lang="en-US" altLang="en-US" sz="3600" b="1" dirty="0">
                <a:solidFill>
                  <a:schemeClr val="accent1"/>
                </a:solidFill>
                <a:latin typeface="+mn-lt"/>
              </a:rPr>
              <a:t>4.5x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the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retirement assets </a:t>
            </a:r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as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employees in </a:t>
            </a:r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comparable non-ESOP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companies</a:t>
            </a:r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!</a:t>
            </a:r>
          </a:p>
          <a:p>
            <a:endParaRPr lang="en-US" altLang="en-US" sz="2400" dirty="0" smtClean="0">
              <a:solidFill>
                <a:schemeClr val="accent1"/>
              </a:solidFill>
              <a:latin typeface="+mn-lt"/>
            </a:endParaRPr>
          </a:p>
          <a:p>
            <a:r>
              <a:rPr lang="en-US" altLang="en-US" sz="2400" dirty="0" smtClean="0">
                <a:solidFill>
                  <a:schemeClr val="accent1"/>
                </a:solidFill>
                <a:latin typeface="+mn-lt"/>
              </a:rPr>
              <a:t>….60-64 year olds have </a:t>
            </a:r>
            <a:r>
              <a:rPr lang="en-US" altLang="en-US" sz="4000" b="1" dirty="0" smtClean="0">
                <a:solidFill>
                  <a:schemeClr val="accent1"/>
                </a:solidFill>
                <a:latin typeface="+mn-lt"/>
              </a:rPr>
              <a:t>10x!!!</a:t>
            </a:r>
            <a:endParaRPr lang="en-US" altLang="en-US" sz="4000" b="1" dirty="0">
              <a:solidFill>
                <a:schemeClr val="accent1"/>
              </a:solidFill>
              <a:latin typeface="+mn-lt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5869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490" y="1676400"/>
            <a:ext cx="7985147" cy="4338002"/>
          </a:xfrm>
        </p:spPr>
        <p:txBody>
          <a:bodyPr/>
          <a:lstStyle/>
          <a:p>
            <a:r>
              <a:rPr lang="en-US" sz="3000" dirty="0"/>
              <a:t>Take care of your company.</a:t>
            </a:r>
          </a:p>
          <a:p>
            <a:pPr lvl="1"/>
            <a:r>
              <a:rPr lang="en-US" sz="2800" dirty="0"/>
              <a:t>Accountability to the company</a:t>
            </a:r>
          </a:p>
          <a:p>
            <a:pPr lvl="1"/>
            <a:r>
              <a:rPr lang="en-US" sz="2800" dirty="0"/>
              <a:t>Accountability to the client</a:t>
            </a:r>
          </a:p>
          <a:p>
            <a:pPr lvl="1"/>
            <a:r>
              <a:rPr lang="en-US" sz="2800" dirty="0"/>
              <a:t>Accountability to each other</a:t>
            </a:r>
          </a:p>
          <a:p>
            <a:pPr lvl="1"/>
            <a:r>
              <a:rPr lang="en-US" sz="2800" dirty="0"/>
              <a:t>Accountability to yourself</a:t>
            </a:r>
          </a:p>
          <a:p>
            <a:r>
              <a:rPr lang="en-US" sz="3000" dirty="0"/>
              <a:t>Be loyal.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conclusion….</a:t>
            </a:r>
          </a:p>
        </p:txBody>
      </p:sp>
    </p:spTree>
    <p:extLst>
      <p:ext uri="{BB962C8B-B14F-4D97-AF65-F5344CB8AC3E}">
        <p14:creationId xmlns:p14="http://schemas.microsoft.com/office/powerpoint/2010/main" val="3595067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 txBox="1">
            <a:spLocks/>
          </p:cNvSpPr>
          <p:nvPr/>
        </p:nvSpPr>
        <p:spPr bwMode="gray">
          <a:xfrm>
            <a:off x="462665" y="1585821"/>
            <a:ext cx="8218670" cy="1727964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algn="ctr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None/>
              <a:defRPr kumimoji="0" sz="2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+mj-lt"/>
              </a:defRPr>
            </a:lvl1pPr>
            <a:lvl2pPr indent="0">
              <a:buNone/>
              <a:defRPr sz="2000" b="1"/>
            </a:lvl2pPr>
            <a:lvl3pPr indent="0">
              <a:buNone/>
              <a:defRPr b="1"/>
            </a:lvl3pPr>
            <a:lvl4pPr indent="0">
              <a:buNone/>
              <a:defRPr sz="1600" b="1"/>
            </a:lvl4pPr>
            <a:lvl5pPr indent="0">
              <a:buNone/>
              <a:defRPr sz="1600" b="1"/>
            </a:lvl5pPr>
            <a:lvl6pPr indent="0">
              <a:buNone/>
              <a:defRPr sz="1600" b="1"/>
            </a:lvl6pPr>
            <a:lvl7pPr indent="0">
              <a:buNone/>
              <a:defRPr sz="1600" b="1"/>
            </a:lvl7pPr>
            <a:lvl8pPr indent="0">
              <a:buNone/>
              <a:defRPr sz="1600" b="1"/>
            </a:lvl8pPr>
            <a:lvl9pPr indent="0">
              <a:buNone/>
              <a:defRPr sz="1600" b="1"/>
            </a:lvl9pPr>
          </a:lstStyle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5400" dirty="0">
                <a:solidFill>
                  <a:schemeClr val="bg1"/>
                </a:solidFill>
              </a:rPr>
              <a:t>Questions?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6" name="TextBox 5"/>
          <p:cNvSpPr txBox="1"/>
          <p:nvPr/>
        </p:nvSpPr>
        <p:spPr bwMode="gray">
          <a:xfrm>
            <a:off x="1477735" y="3833370"/>
            <a:ext cx="6490608" cy="2098335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en-US" sz="2400" dirty="0" smtClean="0">
                <a:latin typeface="+mn-lt"/>
              </a:rPr>
              <a:t>Please contact: </a:t>
            </a:r>
          </a:p>
          <a:p>
            <a:pPr algn="ctr"/>
            <a:r>
              <a:rPr lang="en-US" altLang="en-US" sz="2400" dirty="0" smtClean="0">
                <a:latin typeface="+mn-lt"/>
              </a:rPr>
              <a:t>Alba Gonzalez</a:t>
            </a:r>
          </a:p>
          <a:p>
            <a:pPr algn="ctr"/>
            <a:r>
              <a:rPr lang="en-US" sz="2400" dirty="0"/>
              <a:t>AGonzalez@christelconstruction.com</a:t>
            </a:r>
            <a:endParaRPr lang="en-US" altLang="en-US" sz="2400" b="1" dirty="0">
              <a:latin typeface="+mn-lt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45226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82&quot;&gt;&lt;/object&gt;&lt;object type=&quot;2&quot; unique_id=&quot;10083&quot;&gt;&lt;object type=&quot;3&quot; unique_id=&quot;10084&quot;&gt;&lt;property id=&quot;20148&quot; value=&quot;5&quot;/&gt;&lt;property id=&quot;20300&quot; value=&quot;Slide 1 - &amp;quot;Presentation Title&amp;quot;&quot;/&gt;&lt;property id=&quot;20307&quot; value=&quot;268&quot;/&gt;&lt;/object&gt;&lt;object type=&quot;3&quot; unique_id=&quot;10085&quot;&gt;&lt;property id=&quot;20148&quot; value=&quot;5&quot;/&gt;&lt;property id=&quot;20300&quot; value=&quot;Slide 2 - &amp;quot;This is an Example of a Two-line Title, Title Case, Font is Arial 30pt.&amp;quot;&quot;/&gt;&lt;property id=&quot;20307&quot; value=&quot;269&quot;/&gt;&lt;/object&gt;&lt;object type=&quot;3&quot; unique_id=&quot;10086&quot;&gt;&lt;property id=&quot;20148&quot; value=&quot;5&quot;/&gt;&lt;property id=&quot;20300&quot; value=&quot;Slide 3 - &amp;quot;Box Styles&amp;quot;&quot;/&gt;&lt;property id=&quot;20307&quot; value=&quot;270&quot;/&gt;&lt;/object&gt;&lt;object type=&quot;3&quot; unique_id=&quot;10087&quot;&gt;&lt;property id=&quot;20148&quot; value=&quot;5&quot;/&gt;&lt;property id=&quot;20300&quot; value=&quot;Slide 4 - &amp;quot;Graphic Styles and Treatments&amp;quot;&quot;/&gt;&lt;property id=&quot;20307&quot; value=&quot;271&quot;/&gt;&lt;/object&gt;&lt;object type=&quot;3&quot; unique_id=&quot;10088&quot;&gt;&lt;property id=&quot;20148&quot; value=&quot;5&quot;/&gt;&lt;property id=&quot;20300&quot; value=&quot;Slide 5 - &amp;quot;Bar Chart Format&amp;quot;&quot;/&gt;&lt;property id=&quot;20307&quot; value=&quot;272&quot;/&gt;&lt;/object&gt;&lt;object type=&quot;3&quot; unique_id=&quot;10089&quot;&gt;&lt;property id=&quot;20148&quot; value=&quot;5&quot;/&gt;&lt;property id=&quot;20300&quot; value=&quot;Slide 6 - &amp;quot;Pie Chart Format&amp;quot;&quot;/&gt;&lt;property id=&quot;20307&quot; value=&quot;273&quot;/&gt;&lt;/object&gt;&lt;object type=&quot;3&quot; unique_id=&quot;10090&quot;&gt;&lt;property id=&quot;20148&quot; value=&quot;5&quot;/&gt;&lt;property id=&quot;20300&quot; value=&quot;Slide 7 - &amp;quot;Line Chart Format&amp;quot;&quot;/&gt;&lt;property id=&quot;20307&quot; value=&quot;274&quot;/&gt;&lt;/object&gt;&lt;object type=&quot;3&quot; unique_id=&quot;10091&quot;&gt;&lt;property id=&quot;20148&quot; value=&quot;5&quot;/&gt;&lt;property id=&quot;20300&quot; value=&quot;Slide 8 - &amp;quot;Text Table Format&amp;quot;&quot;/&gt;&lt;property id=&quot;20307&quot; value=&quot;27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370">
      <a:dk1>
        <a:srgbClr val="000000"/>
      </a:dk1>
      <a:lt1>
        <a:srgbClr val="FFFFFF"/>
      </a:lt1>
      <a:dk2>
        <a:srgbClr val="0079C1"/>
      </a:dk2>
      <a:lt2>
        <a:srgbClr val="00B2A9"/>
      </a:lt2>
      <a:accent1>
        <a:srgbClr val="1E3E64"/>
      </a:accent1>
      <a:accent2>
        <a:srgbClr val="2AB0E3"/>
      </a:accent2>
      <a:accent3>
        <a:srgbClr val="77C259"/>
      </a:accent3>
      <a:accent4>
        <a:srgbClr val="FFC000"/>
      </a:accent4>
      <a:accent5>
        <a:srgbClr val="717073"/>
      </a:accent5>
      <a:accent6>
        <a:srgbClr val="812E7F"/>
      </a:accent6>
      <a:hlink>
        <a:srgbClr val="005A90"/>
      </a:hlink>
      <a:folHlink>
        <a:srgbClr val="FF6600"/>
      </a:folHlink>
    </a:clrScheme>
    <a:fontScheme name="Slide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lnSpc>
            <a:spcPct val="90000"/>
          </a:lnSpc>
          <a:spcBef>
            <a:spcPct val="20000"/>
          </a:spcBef>
          <a:defRPr sz="2000" b="1" dirty="0" err="1" smtClean="0">
            <a:solidFill>
              <a:schemeClr val="bg1"/>
            </a:solidFill>
          </a:defRPr>
        </a:defPPr>
      </a:lstStyle>
      <a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noFill/>
        <a:ln w="28575">
          <a:solidFill>
            <a:schemeClr val="accent5"/>
          </a:solidFill>
          <a:round/>
          <a:headEnd/>
          <a:tailEnd/>
        </a:ln>
        <a:effectLst/>
      </a:spPr>
      <a:bodyPr/>
      <a:lstStyle/>
    </a:lnDef>
    <a:txDef>
      <a:spPr bwMode="gray">
        <a:noFill/>
        <a:ln w="2857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29" tIns="45715" rIns="91429" bIns="45715" numCol="1" rtlCol="0" anchor="t" anchorCtr="0" compatLnSpc="1">
        <a:prstTxWarp prst="textNoShape">
          <a:avLst/>
        </a:prstTxWarp>
        <a:noAutofit/>
      </a:bodyPr>
      <a:lstStyle>
        <a:defPPr>
          <a:spcBef>
            <a:spcPts val="0"/>
          </a:spcBef>
          <a:defRPr dirty="0" err="1" smtClean="0">
            <a:solidFill>
              <a:schemeClr val="accent1"/>
            </a:solidFill>
          </a:defRPr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616365"/>
        </a:dk2>
        <a:lt2>
          <a:srgbClr val="FFFFFF"/>
        </a:lt2>
        <a:accent1>
          <a:srgbClr val="0093CF"/>
        </a:accent1>
        <a:accent2>
          <a:srgbClr val="DE8703"/>
        </a:accent2>
        <a:accent3>
          <a:srgbClr val="FFFFFF"/>
        </a:accent3>
        <a:accent4>
          <a:srgbClr val="000000"/>
        </a:accent4>
        <a:accent5>
          <a:srgbClr val="AAC8E4"/>
        </a:accent5>
        <a:accent6>
          <a:srgbClr val="C97A02"/>
        </a:accent6>
        <a:hlink>
          <a:srgbClr val="0093CF"/>
        </a:hlink>
        <a:folHlink>
          <a:srgbClr val="D600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616365"/>
        </a:dk2>
        <a:lt2>
          <a:srgbClr val="FFFFFF"/>
        </a:lt2>
        <a:accent1>
          <a:srgbClr val="0093CF"/>
        </a:accent1>
        <a:accent2>
          <a:srgbClr val="F8981D"/>
        </a:accent2>
        <a:accent3>
          <a:srgbClr val="FFFFFF"/>
        </a:accent3>
        <a:accent4>
          <a:srgbClr val="000000"/>
        </a:accent4>
        <a:accent5>
          <a:srgbClr val="AAC8E4"/>
        </a:accent5>
        <a:accent6>
          <a:srgbClr val="E18919"/>
        </a:accent6>
        <a:hlink>
          <a:srgbClr val="0093CF"/>
        </a:hlink>
        <a:folHlink>
          <a:srgbClr val="D600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616365"/>
        </a:dk2>
        <a:lt2>
          <a:srgbClr val="FFFFFF"/>
        </a:lt2>
        <a:accent1>
          <a:srgbClr val="0093CF"/>
        </a:accent1>
        <a:accent2>
          <a:srgbClr val="F8981D"/>
        </a:accent2>
        <a:accent3>
          <a:srgbClr val="FFFFFF"/>
        </a:accent3>
        <a:accent4>
          <a:srgbClr val="000000"/>
        </a:accent4>
        <a:accent5>
          <a:srgbClr val="AAC8E4"/>
        </a:accent5>
        <a:accent6>
          <a:srgbClr val="E18919"/>
        </a:accent6>
        <a:hlink>
          <a:srgbClr val="8DC63F"/>
        </a:hlink>
        <a:folHlink>
          <a:srgbClr val="D6006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Custom 370">
      <a:dk1>
        <a:srgbClr val="000000"/>
      </a:dk1>
      <a:lt1>
        <a:srgbClr val="FFFFFF"/>
      </a:lt1>
      <a:dk2>
        <a:srgbClr val="0079C1"/>
      </a:dk2>
      <a:lt2>
        <a:srgbClr val="00B2A9"/>
      </a:lt2>
      <a:accent1>
        <a:srgbClr val="1E3E64"/>
      </a:accent1>
      <a:accent2>
        <a:srgbClr val="2AB0E3"/>
      </a:accent2>
      <a:accent3>
        <a:srgbClr val="77C259"/>
      </a:accent3>
      <a:accent4>
        <a:srgbClr val="FFC000"/>
      </a:accent4>
      <a:accent5>
        <a:srgbClr val="717073"/>
      </a:accent5>
      <a:accent6>
        <a:srgbClr val="812E7F"/>
      </a:accent6>
      <a:hlink>
        <a:srgbClr val="005A90"/>
      </a:hlink>
      <a:folHlink>
        <a:srgbClr val="FF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5362</TotalTime>
  <Words>1315</Words>
  <Application>Microsoft Office PowerPoint</Application>
  <PresentationFormat>On-screen Show (4:3)</PresentationFormat>
  <Paragraphs>298</Paragraphs>
  <Slides>38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Employee Stock  Ownership Plan 2020</vt:lpstr>
      <vt:lpstr>Chris-Tel 2020 Retirement Benefits</vt:lpstr>
      <vt:lpstr>Today’s agenda</vt:lpstr>
      <vt:lpstr>What is an ESOP?</vt:lpstr>
      <vt:lpstr>Why an ESOP?</vt:lpstr>
      <vt:lpstr>Why an ESOP?</vt:lpstr>
      <vt:lpstr>Why an ESOP?</vt:lpstr>
      <vt:lpstr>You are not alone!</vt:lpstr>
      <vt:lpstr>You are in good company!</vt:lpstr>
      <vt:lpstr>ESOP Structure </vt:lpstr>
      <vt:lpstr>How is an ESOP Structured? </vt:lpstr>
      <vt:lpstr>Who manages your ESOP?</vt:lpstr>
      <vt:lpstr>Reporting responsibilities before  the ESOP</vt:lpstr>
      <vt:lpstr>Reporting responsibilities after  the ESOP</vt:lpstr>
      <vt:lpstr>Employee Benefit – The Four Steps</vt:lpstr>
      <vt:lpstr>Step 1 – Eligibility </vt:lpstr>
      <vt:lpstr>Step 2 – Company Contributions</vt:lpstr>
      <vt:lpstr>Step 3 - Allocations</vt:lpstr>
      <vt:lpstr>Step 3 – Vesting Schedule</vt:lpstr>
      <vt:lpstr>Vesting</vt:lpstr>
      <vt:lpstr>Vesting – The Exceptions</vt:lpstr>
      <vt:lpstr>Step 4 – Distribution at Retirement, Death or Disability</vt:lpstr>
      <vt:lpstr>Distribution for Involuntary or Voluntary Departure</vt:lpstr>
      <vt:lpstr>Taxation Upon Distribution</vt:lpstr>
      <vt:lpstr>Required Disclosure to Participants</vt:lpstr>
      <vt:lpstr>How do you contribute to profits?</vt:lpstr>
      <vt:lpstr>Increase Revenues 2% and  Decrease Expenses 2%</vt:lpstr>
      <vt:lpstr>Do ESOPs really increase employee productivity?</vt:lpstr>
      <vt:lpstr>What is Productivity?</vt:lpstr>
      <vt:lpstr>How does your work affect your retirement?</vt:lpstr>
      <vt:lpstr>Retirees Without Retirement Accounts</vt:lpstr>
      <vt:lpstr> What is your Social Security benefit?</vt:lpstr>
      <vt:lpstr>Retirees Without ESOP Accounts</vt:lpstr>
      <vt:lpstr>Retirees with ESOP Accounts!</vt:lpstr>
      <vt:lpstr>How the ESOP Account Grows</vt:lpstr>
      <vt:lpstr>Employee Incentive</vt:lpstr>
      <vt:lpstr>In conclusion….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P12892 2015 2H seminar slides v02</dc:title>
  <dc:creator>Call @ 866-2-eSlide</dc:creator>
  <cp:keywords>P12892 Menke and Associates Inc Template_</cp:keywords>
  <dc:description>eSlide, LLC - P10346 - Business Template for v2007 and v2010</dc:description>
  <cp:lastModifiedBy>Phillip DeDominicis</cp:lastModifiedBy>
  <cp:revision>1382</cp:revision>
  <dcterms:created xsi:type="dcterms:W3CDTF">2010-12-29T04:12:33Z</dcterms:created>
  <dcterms:modified xsi:type="dcterms:W3CDTF">2020-10-23T18:11:58Z</dcterms:modified>
</cp:coreProperties>
</file>