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70" r:id="rId2"/>
  </p:sldMasterIdLst>
  <p:notesMasterIdLst>
    <p:notesMasterId r:id="rId12"/>
  </p:notesMasterIdLst>
  <p:handoutMasterIdLst>
    <p:handoutMasterId r:id="rId13"/>
  </p:handoutMasterIdLst>
  <p:sldIdLst>
    <p:sldId id="256" r:id="rId3"/>
    <p:sldId id="270" r:id="rId4"/>
    <p:sldId id="269" r:id="rId5"/>
    <p:sldId id="274" r:id="rId6"/>
    <p:sldId id="267" r:id="rId7"/>
    <p:sldId id="272" r:id="rId8"/>
    <p:sldId id="273" r:id="rId9"/>
    <p:sldId id="271" r:id="rId10"/>
    <p:sldId id="265" r:id="rId1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94660"/>
  </p:normalViewPr>
  <p:slideViewPr>
    <p:cSldViewPr>
      <p:cViewPr varScale="1">
        <p:scale>
          <a:sx n="84" d="100"/>
          <a:sy n="84" d="100"/>
        </p:scale>
        <p:origin x="1116" y="78"/>
      </p:cViewPr>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handoutMaster" Target="handoutMasters/handoutMaster1.xml"/><Relationship Id="rId18" Type="http://schemas.microsoft.com/office/2015/10/relationships/revisionInfo" Target="revisionInfo.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Master" Target="slideMasters/slideMaster1.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viewProps" Target="view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rtlCol="0"/>
          <a:lstStyle>
            <a:lvl1pPr algn="r">
              <a:defRPr sz="1200"/>
            </a:lvl1pPr>
          </a:lstStyle>
          <a:p>
            <a:fld id="{B2BFDC70-6AAD-49CB-B4F0-A7D271D267EA}" type="datetimeFigureOut">
              <a:rPr lang="en-US" smtClean="0"/>
              <a:pPr/>
              <a:t>7/27/2017</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rtlCol="0" anchor="b"/>
          <a:lstStyle>
            <a:lvl1pPr algn="r">
              <a:defRPr sz="1200"/>
            </a:lvl1pPr>
          </a:lstStyle>
          <a:p>
            <a:fld id="{6D11EF1E-A4E7-4C1C-9074-DD6B2DBF42FD}" type="slidenum">
              <a:rPr lang="en-US" smtClean="0"/>
              <a:pPr/>
              <a:t>‹#›</a:t>
            </a:fld>
            <a:endParaRPr lang="en-US"/>
          </a:p>
        </p:txBody>
      </p:sp>
    </p:spTree>
    <p:extLst>
      <p:ext uri="{BB962C8B-B14F-4D97-AF65-F5344CB8AC3E}">
        <p14:creationId xmlns:p14="http://schemas.microsoft.com/office/powerpoint/2010/main" val="13155598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rtlCol="0"/>
          <a:lstStyle>
            <a:lvl1pPr algn="r">
              <a:defRPr sz="1200"/>
            </a:lvl1pPr>
          </a:lstStyle>
          <a:p>
            <a:fld id="{42F88466-F776-4664-B314-CC8FE058DE3B}" type="datetimeFigureOut">
              <a:rPr lang="en-US" smtClean="0"/>
              <a:pPr/>
              <a:t>7/27/2017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rtlCol="0" anchor="b"/>
          <a:lstStyle>
            <a:lvl1pPr algn="r">
              <a:defRPr sz="1200"/>
            </a:lvl1pPr>
          </a:lstStyle>
          <a:p>
            <a:fld id="{29165C5D-0DD7-4929-B323-1B2CC097029F}" type="slidenum">
              <a:rPr lang="en-US" smtClean="0"/>
              <a:pPr/>
              <a:t>‹#›</a:t>
            </a:fld>
            <a:endParaRPr lang="en-US"/>
          </a:p>
        </p:txBody>
      </p:sp>
    </p:spTree>
    <p:extLst>
      <p:ext uri="{BB962C8B-B14F-4D97-AF65-F5344CB8AC3E}">
        <p14:creationId xmlns:p14="http://schemas.microsoft.com/office/powerpoint/2010/main" val="651699236"/>
      </p:ext>
    </p:extLst>
  </p:cSld>
  <p:clrMap bg1="lt1" tx1="dk1" bg2="lt2" tx2="dk2" accent1="accent1" accent2="accent2" accent3="accent3" accent4="accent4" accent5="accent5" accent6="accent6" hlink="hlink" folHlink="folHlink"/>
  <p:notesStyle>
    <a:lvl1pPr marL="0" algn="l" rtl="0">
      <a:defRPr sz="1200" kern="1200">
        <a:solidFill>
          <a:schemeClr val="tx1"/>
        </a:solidFill>
        <a:latin typeface="+mn-lt"/>
        <a:ea typeface="+mn-ea"/>
        <a:cs typeface="+mn-cs"/>
      </a:defRPr>
    </a:lvl1pPr>
    <a:lvl2pPr marL="457200" algn="l" rtl="0">
      <a:defRPr sz="1200" kern="1200">
        <a:solidFill>
          <a:schemeClr val="tx1"/>
        </a:solidFill>
        <a:latin typeface="+mn-lt"/>
        <a:ea typeface="+mn-ea"/>
        <a:cs typeface="+mn-cs"/>
      </a:defRPr>
    </a:lvl2pPr>
    <a:lvl3pPr marL="914400" algn="l" rtl="0">
      <a:defRPr sz="1200" kern="1200">
        <a:solidFill>
          <a:schemeClr val="tx1"/>
        </a:solidFill>
        <a:latin typeface="+mn-lt"/>
        <a:ea typeface="+mn-ea"/>
        <a:cs typeface="+mn-cs"/>
      </a:defRPr>
    </a:lvl3pPr>
    <a:lvl4pPr marL="1371600" algn="l" rtl="0">
      <a:defRPr sz="1200" kern="1200">
        <a:solidFill>
          <a:schemeClr val="tx1"/>
        </a:solidFill>
        <a:latin typeface="+mn-lt"/>
        <a:ea typeface="+mn-ea"/>
        <a:cs typeface="+mn-cs"/>
      </a:defRPr>
    </a:lvl4pPr>
    <a:lvl5pPr marL="1828800" algn="l" rtl="0">
      <a:defRPr sz="1200" kern="1200">
        <a:solidFill>
          <a:schemeClr val="tx1"/>
        </a:solidFill>
        <a:latin typeface="+mn-lt"/>
        <a:ea typeface="+mn-ea"/>
        <a:cs typeface="+mn-cs"/>
      </a:defRPr>
    </a:lvl5pPr>
    <a:lvl6pPr marL="2286000" algn="l" rtl="0">
      <a:defRPr sz="1200" kern="1200">
        <a:solidFill>
          <a:schemeClr val="tx1"/>
        </a:solidFill>
        <a:latin typeface="+mn-lt"/>
        <a:ea typeface="+mn-ea"/>
        <a:cs typeface="+mn-cs"/>
      </a:defRPr>
    </a:lvl6pPr>
    <a:lvl7pPr marL="2743200" algn="l" rtl="0">
      <a:defRPr sz="1200" kern="1200">
        <a:solidFill>
          <a:schemeClr val="tx1"/>
        </a:solidFill>
        <a:latin typeface="+mn-lt"/>
        <a:ea typeface="+mn-ea"/>
        <a:cs typeface="+mn-cs"/>
      </a:defRPr>
    </a:lvl7pPr>
    <a:lvl8pPr marL="3200400" algn="l" rtl="0">
      <a:defRPr sz="1200" kern="1200">
        <a:solidFill>
          <a:schemeClr val="tx1"/>
        </a:solidFill>
        <a:latin typeface="+mn-lt"/>
        <a:ea typeface="+mn-ea"/>
        <a:cs typeface="+mn-cs"/>
      </a:defRPr>
    </a:lvl8pPr>
    <a:lvl9pPr marL="3657600" algn="l"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9165C5D-0DD7-4929-B323-1B2CC097029F}" type="slidenum">
              <a:rPr lang="en-US" smtClean="0"/>
              <a:pPr/>
              <a:t>1</a:t>
            </a:fld>
            <a:endParaRPr lang="en-US"/>
          </a:p>
        </p:txBody>
      </p:sp>
    </p:spTree>
    <p:extLst>
      <p:ext uri="{BB962C8B-B14F-4D97-AF65-F5344CB8AC3E}">
        <p14:creationId xmlns:p14="http://schemas.microsoft.com/office/powerpoint/2010/main" val="1864584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9165C5D-0DD7-4929-B323-1B2CC097029F}" type="slidenum">
              <a:rPr lang="en-US" smtClean="0"/>
              <a:pPr/>
              <a:t>9</a:t>
            </a:fld>
            <a:endParaRPr lang="en-US"/>
          </a:p>
        </p:txBody>
      </p:sp>
    </p:spTree>
    <p:extLst>
      <p:ext uri="{BB962C8B-B14F-4D97-AF65-F5344CB8AC3E}">
        <p14:creationId xmlns:p14="http://schemas.microsoft.com/office/powerpoint/2010/main" val="4289611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F6DC4D5-FF39-4DD1-9B66-D3AFAF540384}" type="datetime1">
              <a:rPr lang="en-US" smtClean="0"/>
              <a:pPr/>
              <a:t>7/27/2017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algn="r"/>
            <a:fld id="{C455C284-B64A-41C5-BF51-0401EE58565B}" type="slidenum">
              <a:rPr lang="en-US" smtClean="0"/>
              <a:pPr algn="r"/>
              <a:t>‹#›</a:t>
            </a:fld>
            <a:endParaRPr 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431821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F6DC4D5-FF39-4DD1-9B66-D3AFAF540384}" type="datetime1">
              <a:rPr lang="en-US" smtClean="0"/>
              <a:pPr/>
              <a:t>7/27/2017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algn="r"/>
            <a:fld id="{C455C284-B64A-41C5-BF51-0401EE58565B}" type="slidenum">
              <a:rPr lang="en-US" smtClean="0"/>
              <a:pPr algn="r"/>
              <a:t>‹#›</a:t>
            </a:fld>
            <a:endParaRPr lang="en-US"/>
          </a:p>
        </p:txBody>
      </p:sp>
    </p:spTree>
    <p:extLst>
      <p:ext uri="{BB962C8B-B14F-4D97-AF65-F5344CB8AC3E}">
        <p14:creationId xmlns:p14="http://schemas.microsoft.com/office/powerpoint/2010/main" val="36806190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F6DC4D5-FF39-4DD1-9B66-D3AFAF540384}" type="datetime1">
              <a:rPr lang="en-US" smtClean="0"/>
              <a:pPr/>
              <a:t>7/27/2017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algn="r"/>
            <a:fld id="{C455C284-B64A-41C5-BF51-0401EE58565B}" type="slidenum">
              <a:rPr lang="en-US" smtClean="0"/>
              <a:pPr algn="r"/>
              <a:t>‹#›</a:t>
            </a:fld>
            <a:endParaRPr 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0" name="Rectangle 9"/>
          <p:cNvSpPr/>
          <p:nvPr userDrawn="1"/>
        </p:nvSpPr>
        <p:spPr>
          <a:xfrm>
            <a:off x="588392" y="3248406"/>
            <a:ext cx="8001000" cy="9144"/>
          </a:xfrm>
          <a:prstGeom prst="rect">
            <a:avLst/>
          </a:prstGeom>
          <a:solidFill>
            <a:schemeClr val="tx2">
              <a:lumMod val="75000"/>
            </a:schemeClr>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Tree>
    <p:extLst>
      <p:ext uri="{BB962C8B-B14F-4D97-AF65-F5344CB8AC3E}">
        <p14:creationId xmlns:p14="http://schemas.microsoft.com/office/powerpoint/2010/main" val="13001300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440" y="1845736"/>
            <a:ext cx="3703320" cy="402335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F6DC4D5-FF39-4DD1-9B66-D3AFAF540384}" type="datetime1">
              <a:rPr lang="en-US" sz="1000" smtClean="0">
                <a:solidFill>
                  <a:schemeClr val="tx1"/>
                </a:solidFill>
              </a:rPr>
              <a:pPr/>
              <a:t>7/27/2017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455C284-B64A-41C5-BF51-0401EE58565B}" type="slidenum">
              <a:rPr lang="en-US" smtClean="0"/>
              <a:pPr/>
              <a:t>‹#›</a:t>
            </a:fld>
            <a:endParaRPr lang="en-US"/>
          </a:p>
        </p:txBody>
      </p:sp>
      <p:sp>
        <p:nvSpPr>
          <p:cNvPr id="9" name="Rectangle 8"/>
          <p:cNvSpPr/>
          <p:nvPr userDrawn="1"/>
        </p:nvSpPr>
        <p:spPr>
          <a:xfrm>
            <a:off x="588392" y="1424588"/>
            <a:ext cx="8001000" cy="9144"/>
          </a:xfrm>
          <a:prstGeom prst="rect">
            <a:avLst/>
          </a:prstGeom>
          <a:solidFill>
            <a:schemeClr val="tx2">
              <a:lumMod val="75000"/>
            </a:schemeClr>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Tree>
    <p:extLst>
      <p:ext uri="{BB962C8B-B14F-4D97-AF65-F5344CB8AC3E}">
        <p14:creationId xmlns:p14="http://schemas.microsoft.com/office/powerpoint/2010/main" val="9672656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22960" y="2582334"/>
            <a:ext cx="3703320" cy="32867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63440" y="2582334"/>
            <a:ext cx="3703320" cy="32867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F6DC4D5-FF39-4DD1-9B66-D3AFAF540384}" type="datetime1">
              <a:rPr lang="en-US" sz="1000" smtClean="0">
                <a:solidFill>
                  <a:schemeClr val="tx1"/>
                </a:solidFill>
              </a:rPr>
              <a:pPr/>
              <a:t>7/27/2017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455C284-B64A-41C5-BF51-0401EE58565B}" type="slidenum">
              <a:rPr lang="en-US" smtClean="0"/>
              <a:pPr/>
              <a:t>‹#›</a:t>
            </a:fld>
            <a:endParaRPr lang="en-US" dirty="0"/>
          </a:p>
        </p:txBody>
      </p:sp>
    </p:spTree>
    <p:extLst>
      <p:ext uri="{BB962C8B-B14F-4D97-AF65-F5344CB8AC3E}">
        <p14:creationId xmlns:p14="http://schemas.microsoft.com/office/powerpoint/2010/main" val="42691317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F6DC4D5-FF39-4DD1-9B66-D3AFAF540384}" type="datetime1">
              <a:rPr lang="en-US" smtClean="0"/>
              <a:pPr/>
              <a:t>7/27/2017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pPr algn="r"/>
            <a:fld id="{C455C284-B64A-41C5-BF51-0401EE58565B}" type="slidenum">
              <a:rPr lang="en-US" smtClean="0"/>
              <a:pPr algn="r"/>
              <a:t>‹#›</a:t>
            </a:fld>
            <a:endParaRPr lang="en-US"/>
          </a:p>
        </p:txBody>
      </p:sp>
      <p:sp>
        <p:nvSpPr>
          <p:cNvPr id="6" name="Rectangle 5"/>
          <p:cNvSpPr/>
          <p:nvPr userDrawn="1"/>
        </p:nvSpPr>
        <p:spPr>
          <a:xfrm>
            <a:off x="588392" y="1424588"/>
            <a:ext cx="8001000" cy="9144"/>
          </a:xfrm>
          <a:prstGeom prst="rect">
            <a:avLst/>
          </a:prstGeom>
          <a:solidFill>
            <a:schemeClr val="tx2">
              <a:lumMod val="75000"/>
            </a:schemeClr>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Tree>
    <p:extLst>
      <p:ext uri="{BB962C8B-B14F-4D97-AF65-F5344CB8AC3E}">
        <p14:creationId xmlns:p14="http://schemas.microsoft.com/office/powerpoint/2010/main" val="21730789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7F6DC4D5-FF39-4DD1-9B66-D3AFAF540384}" type="datetime1">
              <a:rPr lang="en-US" smtClean="0"/>
              <a:pPr/>
              <a:t>7/27/2017</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pPr algn="r"/>
            <a:fld id="{C455C284-B64A-41C5-BF51-0401EE58565B}" type="slidenum">
              <a:rPr lang="en-US" smtClean="0"/>
              <a:pPr algn="r"/>
              <a:t>‹#›</a:t>
            </a:fld>
            <a:endParaRPr lang="en-US"/>
          </a:p>
        </p:txBody>
      </p:sp>
    </p:spTree>
    <p:extLst>
      <p:ext uri="{BB962C8B-B14F-4D97-AF65-F5344CB8AC3E}">
        <p14:creationId xmlns:p14="http://schemas.microsoft.com/office/powerpoint/2010/main" val="36491447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3460237" y="731520"/>
            <a:ext cx="5009393"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7F6DC4D5-FF39-4DD1-9B66-D3AFAF540384}" type="datetime1">
              <a:rPr lang="en-US" smtClean="0"/>
              <a:pPr/>
              <a:t>7/27/2017</a:t>
            </a:fld>
            <a:endParaRPr lang="en-US"/>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pPr algn="r"/>
            <a:fld id="{C455C284-B64A-41C5-BF51-0401EE58565B}" type="slidenum">
              <a:rPr lang="en-US" smtClean="0"/>
              <a:pPr algn="r"/>
              <a:t>‹#›</a:t>
            </a:fld>
            <a:endParaRPr lang="en-US"/>
          </a:p>
        </p:txBody>
      </p:sp>
    </p:spTree>
    <p:extLst>
      <p:ext uri="{BB962C8B-B14F-4D97-AF65-F5344CB8AC3E}">
        <p14:creationId xmlns:p14="http://schemas.microsoft.com/office/powerpoint/2010/main" val="11622128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2" y="0"/>
            <a:ext cx="9143989"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22959"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7F6DC4D5-FF39-4DD1-9B66-D3AFAF540384}" type="datetime1">
              <a:rPr lang="en-US" smtClean="0"/>
              <a:pPr/>
              <a:t>7/27/2017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algn="r"/>
            <a:fld id="{C455C284-B64A-41C5-BF51-0401EE58565B}" type="slidenum">
              <a:rPr lang="en-US" smtClean="0"/>
              <a:pPr algn="r"/>
              <a:t>‹#›</a:t>
            </a:fld>
            <a:endParaRPr lang="en-US"/>
          </a:p>
        </p:txBody>
      </p:sp>
    </p:spTree>
    <p:extLst>
      <p:ext uri="{BB962C8B-B14F-4D97-AF65-F5344CB8AC3E}">
        <p14:creationId xmlns:p14="http://schemas.microsoft.com/office/powerpoint/2010/main" val="28027791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F6DC4D5-FF39-4DD1-9B66-D3AFAF540384}" type="datetime1">
              <a:rPr lang="en-US" smtClean="0"/>
              <a:pPr/>
              <a:t>7/27/2017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algn="r"/>
            <a:fld id="{C455C284-B64A-41C5-BF51-0401EE58565B}" type="slidenum">
              <a:rPr lang="en-US" smtClean="0"/>
              <a:pPr algn="r"/>
              <a:t>‹#›</a:t>
            </a:fld>
            <a:endParaRPr lang="en-US"/>
          </a:p>
        </p:txBody>
      </p:sp>
    </p:spTree>
    <p:extLst>
      <p:ext uri="{BB962C8B-B14F-4D97-AF65-F5344CB8AC3E}">
        <p14:creationId xmlns:p14="http://schemas.microsoft.com/office/powerpoint/2010/main" val="2885933514"/>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4779"/>
            <a:ext cx="1971675"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414779"/>
            <a:ext cx="5800725" cy="5757420"/>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F6DC4D5-FF39-4DD1-9B66-D3AFAF540384}" type="datetime1">
              <a:rPr lang="en-US" smtClean="0"/>
              <a:pPr/>
              <a:t>7/27/2017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algn="r"/>
            <a:fld id="{C455C284-B64A-41C5-BF51-0401EE58565B}" type="slidenum">
              <a:rPr lang="en-US" smtClean="0"/>
              <a:pPr algn="r"/>
              <a:t>‹#›</a:t>
            </a:fld>
            <a:endParaRPr lang="en-US"/>
          </a:p>
        </p:txBody>
      </p:sp>
    </p:spTree>
    <p:extLst>
      <p:ext uri="{BB962C8B-B14F-4D97-AF65-F5344CB8AC3E}">
        <p14:creationId xmlns:p14="http://schemas.microsoft.com/office/powerpoint/2010/main" val="3288082249"/>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pPr algn="r"/>
            <a:fld id="{7F6DC4D5-FF39-4DD1-9B66-D3AFAF540384}" type="datetime1">
              <a:rPr lang="en-US" smtClean="0"/>
              <a:pPr algn="r"/>
              <a:t>7/27/2017</a:t>
            </a:fld>
            <a:endParaRPr lang="en-US"/>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sz="1200"/>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pPr algn="r"/>
            <a:fld id="{C455C284-B64A-41C5-BF51-0401EE58565B}" type="slidenum">
              <a:rPr lang="en-US" smtClean="0"/>
              <a:pPr algn="r"/>
              <a:t>‹#›</a:t>
            </a:fld>
            <a:endParaRPr lang="en-US" sz="1200" dirty="0">
              <a:solidFill>
                <a:schemeClr val="tx2">
                  <a:shade val="90000"/>
                </a:schemeClr>
              </a:solidFill>
            </a:endParaRPr>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05819857"/>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Lst>
  <p:hf sldNum="0"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testmoz.com/1261839"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609600" y="304800"/>
            <a:ext cx="2209800" cy="156385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 name="Rectangle 1"/>
          <p:cNvSpPr>
            <a:spLocks noGrp="1"/>
          </p:cNvSpPr>
          <p:nvPr>
            <p:ph type="ctrTitle"/>
          </p:nvPr>
        </p:nvSpPr>
        <p:spPr/>
        <p:txBody>
          <a:bodyPr/>
          <a:lstStyle/>
          <a:p>
            <a:pPr algn="ctr"/>
            <a:r>
              <a:rPr lang="en-US" dirty="0"/>
              <a:t>SIGNALING AND FLAGGING	</a:t>
            </a:r>
          </a:p>
        </p:txBody>
      </p:sp>
      <p:sp>
        <p:nvSpPr>
          <p:cNvPr id="3" name="Rectangle 2"/>
          <p:cNvSpPr>
            <a:spLocks noGrp="1"/>
          </p:cNvSpPr>
          <p:nvPr>
            <p:ph type="subTitle" idx="1"/>
          </p:nvPr>
        </p:nvSpPr>
        <p:spPr>
          <a:xfrm>
            <a:off x="1295400" y="4876800"/>
            <a:ext cx="7391400" cy="762000"/>
          </a:xfrm>
        </p:spPr>
        <p:style>
          <a:lnRef idx="2">
            <a:schemeClr val="accent2"/>
          </a:lnRef>
          <a:fillRef idx="1">
            <a:schemeClr val="lt1"/>
          </a:fillRef>
          <a:effectRef idx="0">
            <a:schemeClr val="accent2"/>
          </a:effectRef>
          <a:fontRef idx="minor">
            <a:schemeClr val="dk1"/>
          </a:fontRef>
        </p:style>
        <p:txBody>
          <a:bodyPr/>
          <a:lstStyle/>
          <a:p>
            <a:r>
              <a:rPr lang="en-US" dirty="0"/>
              <a:t>Train and Test</a:t>
            </a:r>
          </a:p>
        </p:txBody>
      </p:sp>
      <p:sp>
        <p:nvSpPr>
          <p:cNvPr id="4" name="Rectangle 3"/>
          <p:cNvSpPr>
            <a:spLocks noGrp="1"/>
          </p:cNvSpPr>
          <p:nvPr>
            <p:ph type="dt" sz="half" idx="10"/>
          </p:nvPr>
        </p:nvSpPr>
        <p:spPr/>
        <p:txBody>
          <a:bodyPr/>
          <a:lstStyle/>
          <a:p>
            <a:fld id="{56DB7B69-FFE4-40BB-B3FF-3221349674E4}" type="datetime4">
              <a:rPr lang="en-US" smtClean="0"/>
              <a:pPr/>
              <a:t>July 27, 2017</a:t>
            </a:fld>
            <a:r>
              <a:rPr lang="en-US" dirty="0"/>
              <a:t>/ag</a:t>
            </a:r>
          </a:p>
        </p:txBody>
      </p:sp>
      <p:pic>
        <p:nvPicPr>
          <p:cNvPr id="5" name="Picture 4"/>
          <p:cNvPicPr>
            <a:picLocks noChangeAspect="1"/>
          </p:cNvPicPr>
          <p:nvPr/>
        </p:nvPicPr>
        <p:blipFill>
          <a:blip r:embed="rId4"/>
          <a:stretch>
            <a:fillRect/>
          </a:stretch>
        </p:blipFill>
        <p:spPr>
          <a:xfrm>
            <a:off x="4630649" y="457200"/>
            <a:ext cx="3894588" cy="99060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828800"/>
            <a:ext cx="8001000" cy="4402666"/>
          </a:xfrm>
        </p:spPr>
        <p:txBody>
          <a:bodyPr>
            <a:noAutofit/>
          </a:bodyPr>
          <a:lstStyle/>
          <a:p>
            <a:pPr marL="0" indent="0">
              <a:buNone/>
            </a:pPr>
            <a:r>
              <a:rPr lang="en-US" sz="2800" b="1" dirty="0">
                <a:cs typeface="Arial" panose="020B0604020202020204" pitchFamily="34" charset="0"/>
              </a:rPr>
              <a:t>Flagmen</a:t>
            </a:r>
            <a:r>
              <a:rPr lang="en-US" sz="2800" dirty="0">
                <a:cs typeface="Arial" panose="020B0604020202020204" pitchFamily="34" charset="0"/>
              </a:rPr>
              <a:t> </a:t>
            </a:r>
          </a:p>
          <a:p>
            <a:pPr marL="0" indent="0">
              <a:buNone/>
            </a:pPr>
            <a:r>
              <a:rPr lang="en-US" sz="2800" dirty="0">
                <a:cs typeface="Arial" panose="020B0604020202020204" pitchFamily="34" charset="0"/>
              </a:rPr>
              <a:t>When operations are such that signs, signals, and barricades do not provide the necessary protection on or adjacent to a highway or street, flagmen or other appropriate traffic controls shall be provided. </a:t>
            </a:r>
          </a:p>
          <a:p>
            <a:pPr marL="0" indent="0">
              <a:buNone/>
            </a:pPr>
            <a:r>
              <a:rPr lang="en-US" sz="2800" dirty="0">
                <a:cs typeface="Arial" panose="020B0604020202020204" pitchFamily="34" charset="0"/>
              </a:rPr>
              <a:t>Signaling directions by flagmen shall conform to American National Standards Institute D6.1-1971, Manual on Uniform Traffic Control Devices for Streets and Highways. </a:t>
            </a:r>
          </a:p>
          <a:p>
            <a:pPr marL="0" indent="0">
              <a:buNone/>
            </a:pPr>
            <a:r>
              <a:rPr lang="en-US" sz="2800" dirty="0">
                <a:cs typeface="Arial" panose="020B0604020202020204" pitchFamily="34" charset="0"/>
              </a:rPr>
              <a:t> </a:t>
            </a:r>
          </a:p>
        </p:txBody>
      </p:sp>
      <p:sp>
        <p:nvSpPr>
          <p:cNvPr id="5" name="Title 1"/>
          <p:cNvSpPr>
            <a:spLocks noGrp="1"/>
          </p:cNvSpPr>
          <p:nvPr>
            <p:ph type="title"/>
          </p:nvPr>
        </p:nvSpPr>
        <p:spPr>
          <a:xfrm>
            <a:off x="838200" y="304800"/>
            <a:ext cx="7543800" cy="1450757"/>
          </a:xfrm>
        </p:spPr>
        <p:txBody>
          <a:bodyPr/>
          <a:lstStyle/>
          <a:p>
            <a:pPr algn="ctr"/>
            <a:r>
              <a:rPr lang="en-US" dirty="0"/>
              <a:t>SIGNALING ACCORDING TO OSHA</a:t>
            </a:r>
          </a:p>
        </p:txBody>
      </p:sp>
    </p:spTree>
    <p:extLst>
      <p:ext uri="{BB962C8B-B14F-4D97-AF65-F5344CB8AC3E}">
        <p14:creationId xmlns:p14="http://schemas.microsoft.com/office/powerpoint/2010/main" val="33119281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SIGNALING CONTINUED</a:t>
            </a:r>
          </a:p>
        </p:txBody>
      </p:sp>
      <p:sp>
        <p:nvSpPr>
          <p:cNvPr id="3" name="Content Placeholder 2"/>
          <p:cNvSpPr>
            <a:spLocks noGrp="1"/>
          </p:cNvSpPr>
          <p:nvPr>
            <p:ph idx="1"/>
          </p:nvPr>
        </p:nvSpPr>
        <p:spPr/>
        <p:txBody>
          <a:bodyPr>
            <a:normAutofit fontScale="92500" lnSpcReduction="10000"/>
          </a:bodyPr>
          <a:lstStyle/>
          <a:p>
            <a:pPr marL="0" indent="0">
              <a:buNone/>
            </a:pPr>
            <a:r>
              <a:rPr lang="en-US" sz="2400" dirty="0">
                <a:solidFill>
                  <a:srgbClr val="0070C0"/>
                </a:solidFill>
                <a:cs typeface="Arial" panose="020B0604020202020204" pitchFamily="34" charset="0"/>
              </a:rPr>
              <a:t>Hand signaling by flagmen shall be by use of red flags at least 18 inches square or sign paddles, and in periods of darkness, red lights. </a:t>
            </a:r>
          </a:p>
          <a:p>
            <a:pPr marL="0" indent="0">
              <a:buNone/>
            </a:pPr>
            <a:r>
              <a:rPr lang="en-US" sz="2400" dirty="0">
                <a:cs typeface="Arial" panose="020B0604020202020204" pitchFamily="34" charset="0"/>
              </a:rPr>
              <a:t>Flagmen shall be provided with and shall wear a red or orange warning garment while flagging.  Warning garments worn at night shall be of reflectorized material. </a:t>
            </a:r>
          </a:p>
          <a:p>
            <a:pPr marL="0" indent="0">
              <a:buNone/>
            </a:pPr>
            <a:r>
              <a:rPr lang="en-US" sz="2400" dirty="0"/>
              <a:t>For daytime work, the flagger's vest, shirt, or jacket shall be orange, yellow, strong yellow green or fluorescent versions of these colors. For nighttime work, similar outside garments shall be retro reflective. The retro reflective material shall be orange, yellow, white, silver, strong yellow-green, or a fluorescent version of one of these colors and shall be visible at a minimum distance of 1,000 feet. </a:t>
            </a:r>
            <a:endParaRPr lang="en-US" sz="2400" dirty="0">
              <a:cs typeface="Arial" panose="020B0604020202020204" pitchFamily="34" charset="0"/>
            </a:endParaRPr>
          </a:p>
        </p:txBody>
      </p:sp>
    </p:spTree>
    <p:extLst>
      <p:ext uri="{BB962C8B-B14F-4D97-AF65-F5344CB8AC3E}">
        <p14:creationId xmlns:p14="http://schemas.microsoft.com/office/powerpoint/2010/main" val="19119086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0"/>
            <a:ext cx="7772400" cy="1143000"/>
          </a:xfrm>
        </p:spPr>
        <p:txBody>
          <a:bodyPr/>
          <a:lstStyle/>
          <a:p>
            <a:r>
              <a:rPr lang="en-US" dirty="0"/>
              <a:t>SIGNALING CONTINUED</a:t>
            </a:r>
          </a:p>
        </p:txBody>
      </p:sp>
      <p:sp>
        <p:nvSpPr>
          <p:cNvPr id="3" name="Content Placeholder 2"/>
          <p:cNvSpPr>
            <a:spLocks noGrp="1"/>
          </p:cNvSpPr>
          <p:nvPr>
            <p:ph sz="quarter" idx="1"/>
          </p:nvPr>
        </p:nvSpPr>
        <p:spPr>
          <a:xfrm>
            <a:off x="4114800" y="2057400"/>
            <a:ext cx="4724400" cy="4068763"/>
          </a:xfrm>
        </p:spPr>
        <p:txBody>
          <a:bodyPr>
            <a:normAutofit/>
          </a:bodyPr>
          <a:lstStyle/>
          <a:p>
            <a:r>
              <a:rPr lang="en-US" dirty="0"/>
              <a:t>1926.201</a:t>
            </a:r>
          </a:p>
          <a:p>
            <a:r>
              <a:rPr lang="en-US" dirty="0"/>
              <a:t>Flaggers</a:t>
            </a:r>
          </a:p>
          <a:p>
            <a:endParaRPr lang="en-US" dirty="0"/>
          </a:p>
          <a:p>
            <a:pPr lvl="1"/>
            <a:r>
              <a:rPr lang="en-US" dirty="0"/>
              <a:t>When signs, signals, and barricades do not provide necessary protection on or adjacent to a highway or street, then flaggers shall be provided</a:t>
            </a:r>
          </a:p>
          <a:p>
            <a:pPr lvl="1"/>
            <a:endParaRPr lang="en-US" dirty="0"/>
          </a:p>
          <a:p>
            <a:pPr lvl="1"/>
            <a:r>
              <a:rPr lang="en-US" dirty="0"/>
              <a:t>Shall conform to part VI of the Manual of Uniform Traffic Control Devices</a:t>
            </a:r>
          </a:p>
          <a:p>
            <a:pPr>
              <a:buNone/>
            </a:pPr>
            <a:endParaRPr lang="en-US" dirty="0"/>
          </a:p>
        </p:txBody>
      </p:sp>
      <p:pic>
        <p:nvPicPr>
          <p:cNvPr id="4" name="Picture 3" descr="workzone_traffic_fig6e1.gif"/>
          <p:cNvPicPr>
            <a:picLocks noChangeAspect="1"/>
          </p:cNvPicPr>
          <p:nvPr/>
        </p:nvPicPr>
        <p:blipFill>
          <a:blip r:embed="rId2" cstate="print">
            <a:clrChange>
              <a:clrFrom>
                <a:srgbClr val="FFFFFF"/>
              </a:clrFrom>
              <a:clrTo>
                <a:srgbClr val="FFFFFF">
                  <a:alpha val="0"/>
                </a:srgbClr>
              </a:clrTo>
            </a:clrChange>
          </a:blip>
          <a:stretch>
            <a:fillRect/>
          </a:stretch>
        </p:blipFill>
        <p:spPr>
          <a:xfrm>
            <a:off x="457200" y="1676400"/>
            <a:ext cx="3648198" cy="4810674"/>
          </a:xfrm>
          <a:prstGeom prst="rect">
            <a:avLst/>
          </a:prstGeom>
        </p:spPr>
      </p:pic>
    </p:spTree>
    <p:extLst>
      <p:ext uri="{BB962C8B-B14F-4D97-AF65-F5344CB8AC3E}">
        <p14:creationId xmlns:p14="http://schemas.microsoft.com/office/powerpoint/2010/main" val="4699185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SINGALING CONTINUED</a:t>
            </a:r>
          </a:p>
        </p:txBody>
      </p:sp>
      <p:sp>
        <p:nvSpPr>
          <p:cNvPr id="4" name="Content Placeholder 3"/>
          <p:cNvSpPr>
            <a:spLocks noGrp="1"/>
          </p:cNvSpPr>
          <p:nvPr>
            <p:ph idx="1"/>
          </p:nvPr>
        </p:nvSpPr>
        <p:spPr/>
        <p:txBody>
          <a:bodyPr>
            <a:normAutofit fontScale="92500" lnSpcReduction="10000"/>
          </a:bodyPr>
          <a:lstStyle/>
          <a:p>
            <a:r>
              <a:rPr lang="en-US" dirty="0"/>
              <a:t>You are a “defensive flagger,” and, as such, you have a very important job.</a:t>
            </a:r>
          </a:p>
          <a:p>
            <a:r>
              <a:rPr lang="en-US" dirty="0"/>
              <a:t>Your job, your responsibility, is to</a:t>
            </a:r>
          </a:p>
          <a:p>
            <a:pPr>
              <a:buFont typeface="Wingdings" panose="05000000000000000000" pitchFamily="2" charset="2"/>
              <a:buChar char="v"/>
            </a:pPr>
            <a:r>
              <a:rPr lang="en-US" dirty="0"/>
              <a:t>  Protect the lives of workers,</a:t>
            </a:r>
          </a:p>
          <a:p>
            <a:pPr>
              <a:buFont typeface="Wingdings" panose="05000000000000000000" pitchFamily="2" charset="2"/>
              <a:buChar char="v"/>
            </a:pPr>
            <a:r>
              <a:rPr lang="en-US" dirty="0"/>
              <a:t>   Guide traffic safely past the work area,</a:t>
            </a:r>
          </a:p>
          <a:p>
            <a:pPr>
              <a:buFont typeface="Wingdings" panose="05000000000000000000" pitchFamily="2" charset="2"/>
              <a:buChar char="v"/>
            </a:pPr>
            <a:r>
              <a:rPr lang="en-US" dirty="0"/>
              <a:t>  Protect yourself.</a:t>
            </a:r>
          </a:p>
          <a:p>
            <a:r>
              <a:rPr lang="en-US" dirty="0"/>
              <a:t>To do these things, you must communicate with motorists. To communicate with motorists and control traffic, you must understand exactly:</a:t>
            </a:r>
          </a:p>
          <a:p>
            <a:pPr>
              <a:buFont typeface="Wingdings" panose="05000000000000000000" pitchFamily="2" charset="2"/>
              <a:buChar char="v"/>
            </a:pPr>
            <a:r>
              <a:rPr lang="en-US" dirty="0"/>
              <a:t>  What is expected of you, and</a:t>
            </a:r>
          </a:p>
          <a:p>
            <a:pPr>
              <a:buFont typeface="Wingdings" panose="05000000000000000000" pitchFamily="2" charset="2"/>
              <a:buChar char="v"/>
            </a:pPr>
            <a:r>
              <a:rPr lang="en-US" dirty="0"/>
              <a:t>   What the traffic control setup is.</a:t>
            </a:r>
          </a:p>
          <a:p>
            <a:r>
              <a:rPr lang="en-US" dirty="0"/>
              <a:t>Whenever you have a question, refer to your company plan or guideline. </a:t>
            </a:r>
          </a:p>
        </p:txBody>
      </p:sp>
    </p:spTree>
    <p:extLst>
      <p:ext uri="{BB962C8B-B14F-4D97-AF65-F5344CB8AC3E}">
        <p14:creationId xmlns:p14="http://schemas.microsoft.com/office/powerpoint/2010/main" val="14174170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822960" y="286604"/>
            <a:ext cx="7543800" cy="1450757"/>
          </a:xfrm>
        </p:spPr>
        <p:txBody>
          <a:bodyPr/>
          <a:lstStyle/>
          <a:p>
            <a:r>
              <a:rPr lang="en-US" dirty="0"/>
              <a:t>SIGNALING CONTINUED</a:t>
            </a:r>
          </a:p>
        </p:txBody>
      </p:sp>
      <p:sp>
        <p:nvSpPr>
          <p:cNvPr id="6" name="Content Placeholder 5"/>
          <p:cNvSpPr>
            <a:spLocks noGrp="1"/>
          </p:cNvSpPr>
          <p:nvPr>
            <p:ph idx="1"/>
          </p:nvPr>
        </p:nvSpPr>
        <p:spPr/>
        <p:txBody>
          <a:bodyPr/>
          <a:lstStyle/>
          <a:p>
            <a:r>
              <a:rPr lang="en-US" dirty="0"/>
              <a:t>Basic flagger equipment is the STOP/SLOW paddle and the flag. At times, you may need a two-way radio to communicate with another flagger at the other end of the work area, and an air horn to alert workers to emergencies.</a:t>
            </a:r>
          </a:p>
          <a:p>
            <a:r>
              <a:rPr lang="en-US" dirty="0"/>
              <a:t>Two sizes of STOP/SLOW paddles are used:</a:t>
            </a:r>
          </a:p>
          <a:p>
            <a:pPr>
              <a:buFont typeface="Wingdings" panose="05000000000000000000" pitchFamily="2" charset="2"/>
              <a:buChar char="v"/>
            </a:pPr>
            <a:r>
              <a:rPr lang="en-US" dirty="0"/>
              <a:t>The smaller size is 18 by 18 inches</a:t>
            </a:r>
          </a:p>
          <a:p>
            <a:pPr>
              <a:buFont typeface="Wingdings" panose="05000000000000000000" pitchFamily="2" charset="2"/>
              <a:buChar char="v"/>
            </a:pPr>
            <a:r>
              <a:rPr lang="en-US" dirty="0"/>
              <a:t>The larger size is 24 by 24 inches and should be used when the roadway posted speed is 45 miles per hour or greater.  It can be seen and recognized my motorists sooner.</a:t>
            </a:r>
          </a:p>
          <a:p>
            <a:r>
              <a:rPr lang="en-US" dirty="0"/>
              <a:t>For your safety, and the protection of motorists and fellow workers, you must use the proper hand signals when using STOP/SLOW paddle.</a:t>
            </a:r>
          </a:p>
          <a:p>
            <a:endParaRPr lang="en-US" dirty="0"/>
          </a:p>
        </p:txBody>
      </p:sp>
      <p:pic>
        <p:nvPicPr>
          <p:cNvPr id="8" name="Picture 7"/>
          <p:cNvPicPr>
            <a:picLocks noChangeAspect="1"/>
          </p:cNvPicPr>
          <p:nvPr/>
        </p:nvPicPr>
        <p:blipFill>
          <a:blip r:embed="rId2"/>
          <a:stretch>
            <a:fillRect/>
          </a:stretch>
        </p:blipFill>
        <p:spPr>
          <a:xfrm rot="817760">
            <a:off x="5983181" y="2799705"/>
            <a:ext cx="1261793" cy="11334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4992201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SIGNALING CONTINUED</a:t>
            </a:r>
          </a:p>
        </p:txBody>
      </p:sp>
      <p:sp>
        <p:nvSpPr>
          <p:cNvPr id="5" name="Content Placeholder 4"/>
          <p:cNvSpPr>
            <a:spLocks noGrp="1"/>
          </p:cNvSpPr>
          <p:nvPr>
            <p:ph idx="1"/>
          </p:nvPr>
        </p:nvSpPr>
        <p:spPr/>
        <p:txBody>
          <a:bodyPr/>
          <a:lstStyle/>
          <a:p>
            <a:r>
              <a:rPr lang="en-US" dirty="0"/>
              <a:t>Advance warning signs tell motorists what to expect on the roadway and give them time to respond. Except in emergency situations, flagger stations must be preceded by an advance warning sign or signs.</a:t>
            </a:r>
          </a:p>
          <a:p>
            <a:r>
              <a:rPr lang="en-US" dirty="0"/>
              <a:t>These warning signs are routinely used for flagging operations:</a:t>
            </a:r>
          </a:p>
          <a:p>
            <a:endParaRPr lang="en-US" dirty="0"/>
          </a:p>
          <a:p>
            <a:pPr>
              <a:buFont typeface="Wingdings" panose="05000000000000000000" pitchFamily="2" charset="2"/>
              <a:buChar char="v"/>
            </a:pPr>
            <a:r>
              <a:rPr lang="en-US" dirty="0"/>
              <a:t> ROAD WORK AHEAD</a:t>
            </a:r>
          </a:p>
          <a:p>
            <a:pPr>
              <a:buFont typeface="Wingdings" panose="05000000000000000000" pitchFamily="2" charset="2"/>
              <a:buChar char="v"/>
            </a:pPr>
            <a:r>
              <a:rPr lang="en-US" dirty="0"/>
              <a:t> ONE LANE ROAD AHEAD</a:t>
            </a:r>
          </a:p>
          <a:p>
            <a:pPr>
              <a:buFont typeface="Wingdings" panose="05000000000000000000" pitchFamily="2" charset="2"/>
              <a:buChar char="v"/>
            </a:pPr>
            <a:r>
              <a:rPr lang="en-US" dirty="0"/>
              <a:t> BE PREPARED TO STOP</a:t>
            </a:r>
          </a:p>
          <a:p>
            <a:pPr>
              <a:buFont typeface="Wingdings" panose="05000000000000000000" pitchFamily="2" charset="2"/>
              <a:buChar char="v"/>
            </a:pPr>
            <a:r>
              <a:rPr lang="en-US" dirty="0"/>
              <a:t> FLAGGER (shown to the right)  </a:t>
            </a:r>
          </a:p>
        </p:txBody>
      </p:sp>
      <p:pic>
        <p:nvPicPr>
          <p:cNvPr id="6" name="Picture 5"/>
          <p:cNvPicPr>
            <a:picLocks noChangeAspect="1"/>
          </p:cNvPicPr>
          <p:nvPr/>
        </p:nvPicPr>
        <p:blipFill>
          <a:blip r:embed="rId2"/>
          <a:stretch>
            <a:fillRect/>
          </a:stretch>
        </p:blipFill>
        <p:spPr>
          <a:xfrm rot="1022423">
            <a:off x="5181600" y="3429000"/>
            <a:ext cx="1619250" cy="1914525"/>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15166588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buFont typeface="Wingdings" panose="05000000000000000000" pitchFamily="2" charset="2"/>
              <a:buChar char="q"/>
            </a:pPr>
            <a:r>
              <a:rPr lang="en-US" dirty="0"/>
              <a:t>Control/Click on URL below.</a:t>
            </a:r>
          </a:p>
          <a:p>
            <a:pPr>
              <a:buFont typeface="Wingdings" panose="05000000000000000000" pitchFamily="2" charset="2"/>
              <a:buChar char="q"/>
            </a:pPr>
            <a:r>
              <a:rPr lang="en-US" dirty="0"/>
              <a:t>Sign in by entering your first and last name </a:t>
            </a:r>
          </a:p>
          <a:p>
            <a:pPr>
              <a:buFont typeface="Wingdings" panose="05000000000000000000" pitchFamily="2" charset="2"/>
              <a:buChar char="q"/>
            </a:pPr>
            <a:r>
              <a:rPr lang="en-US" dirty="0"/>
              <a:t>Enter password “</a:t>
            </a:r>
            <a:r>
              <a:rPr lang="en-US" b="1" dirty="0">
                <a:solidFill>
                  <a:schemeClr val="tx1"/>
                </a:solidFill>
              </a:rPr>
              <a:t>CHRISTELTRAIN1</a:t>
            </a:r>
            <a:r>
              <a:rPr lang="en-US" dirty="0"/>
              <a:t>” IN ALL CAPS.</a:t>
            </a:r>
          </a:p>
          <a:p>
            <a:pPr>
              <a:buFont typeface="Wingdings" panose="05000000000000000000" pitchFamily="2" charset="2"/>
              <a:buChar char="q"/>
            </a:pPr>
            <a:r>
              <a:rPr lang="en-US" dirty="0"/>
              <a:t>Take the QUIZ – You will need 70% to pass</a:t>
            </a:r>
          </a:p>
          <a:p>
            <a:pPr>
              <a:buFont typeface="Wingdings" panose="05000000000000000000" pitchFamily="2" charset="2"/>
              <a:buChar char="q"/>
            </a:pPr>
            <a:r>
              <a:rPr lang="en-US" dirty="0"/>
              <a:t>Results will be reported against and published as they occur</a:t>
            </a:r>
          </a:p>
          <a:p>
            <a:pPr>
              <a:buFont typeface="Wingdings" panose="05000000000000000000" pitchFamily="2" charset="2"/>
              <a:buChar char="q"/>
            </a:pPr>
            <a:endParaRPr lang="en-US" dirty="0"/>
          </a:p>
          <a:p>
            <a:r>
              <a:rPr lang="en-US" dirty="0">
                <a:hlinkClick r:id="rId2"/>
              </a:rPr>
              <a:t>https://testmoz.com/1261839</a:t>
            </a:r>
            <a:endParaRPr lang="en-US" dirty="0"/>
          </a:p>
          <a:p>
            <a:endParaRPr lang="en-US" dirty="0"/>
          </a:p>
          <a:p>
            <a:endParaRPr lang="en-US" dirty="0"/>
          </a:p>
        </p:txBody>
      </p:sp>
      <p:sp>
        <p:nvSpPr>
          <p:cNvPr id="5" name="Title 1"/>
          <p:cNvSpPr>
            <a:spLocks noGrp="1"/>
          </p:cNvSpPr>
          <p:nvPr>
            <p:ph type="title"/>
          </p:nvPr>
        </p:nvSpPr>
        <p:spPr>
          <a:xfrm>
            <a:off x="822960" y="286604"/>
            <a:ext cx="7543800" cy="1450757"/>
          </a:xfrm>
        </p:spPr>
        <p:txBody>
          <a:bodyPr/>
          <a:lstStyle/>
          <a:p>
            <a:pPr algn="ctr"/>
            <a:r>
              <a:rPr lang="en-US" dirty="0"/>
              <a:t>TAKE THE TEST AND </a:t>
            </a:r>
            <a:br>
              <a:rPr lang="en-US" dirty="0"/>
            </a:br>
            <a:r>
              <a:rPr lang="en-US" dirty="0"/>
              <a:t>THANK YOU!</a:t>
            </a:r>
          </a:p>
        </p:txBody>
      </p:sp>
    </p:spTree>
    <p:extLst>
      <p:ext uri="{BB962C8B-B14F-4D97-AF65-F5344CB8AC3E}">
        <p14:creationId xmlns:p14="http://schemas.microsoft.com/office/powerpoint/2010/main" val="27400468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p:txBody>
          <a:bodyPr/>
          <a:lstStyle/>
          <a:p>
            <a:r>
              <a:rPr lang="en-US" dirty="0"/>
              <a:t>End of quiz</a:t>
            </a:r>
          </a:p>
        </p:txBody>
      </p:sp>
      <p:sp>
        <p:nvSpPr>
          <p:cNvPr id="8" name="Rectangle 7"/>
          <p:cNvSpPr>
            <a:spLocks noGrp="1"/>
          </p:cNvSpPr>
          <p:nvPr>
            <p:ph type="body" idx="1"/>
          </p:nvPr>
        </p:nvSpPr>
        <p:spPr/>
        <p:txBody>
          <a:bodyPr>
            <a:normAutofit fontScale="92500" lnSpcReduction="20000"/>
          </a:bodyPr>
          <a:lstStyle/>
          <a:p>
            <a:pPr algn="ctr"/>
            <a:r>
              <a:rPr lang="en-US" dirty="0"/>
              <a:t>We invite  you to move to the next module as time allows. Safety is as important to us as you and your families are.  Let’s do this together!</a:t>
            </a:r>
          </a:p>
        </p:txBody>
      </p:sp>
    </p:spTree>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0000"/>
                <a:satMod val="155000"/>
              </a:schemeClr>
            </a:gs>
            <a:gs pos="65000">
              <a:schemeClr val="phClr">
                <a:shade val="85000"/>
                <a:satMod val="155000"/>
              </a:schemeClr>
            </a:gs>
            <a:gs pos="100000">
              <a:schemeClr val="phClr">
                <a:shade val="95000"/>
                <a:satMod val="155000"/>
              </a:schemeClr>
            </a:gs>
          </a:gsLst>
          <a:lin ang="16200000" scaled="0"/>
        </a:gradFill>
      </a:fillStyleLst>
      <a:lnStyleLst>
        <a:ln w="6350" cap="rnd" cmpd="sng" algn="ctr">
          <a:solidFill>
            <a:schemeClr val="phClr">
              <a:shade val="95000"/>
              <a:satMod val="105000"/>
            </a:scheme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50800" algn="tl" rotWithShape="0">
              <a:srgbClr val="000000">
                <a:alpha val="64000"/>
              </a:srgbClr>
            </a:outerShdw>
          </a:effectLst>
        </a:effectStyle>
        <a:effectStyle>
          <a:effectLst>
            <a:outerShdw blurRad="39000" dist="25400" dir="5400000">
              <a:srgbClr val="000000">
                <a:alpha val="35000"/>
              </a:srgbClr>
            </a:outerShdw>
          </a:effectLst>
        </a:effectStyle>
        <a:effectStyle>
          <a:effectLst>
            <a:outerShdw blurRad="39000" dist="25400" dir="5400000">
              <a:srgbClr val="000000">
                <a:alpha val="35000"/>
              </a:srgbClr>
            </a:outerShdw>
          </a:effectLst>
          <a:scene3d>
            <a:camera prst="orthographicFront" fov="0">
              <a:rot lat="0" lon="0" rev="0"/>
            </a:camera>
            <a:lightRig rig="threePt" dir="t">
              <a:rot lat="0" lon="0" rev="0"/>
            </a:lightRig>
          </a:scene3d>
          <a:sp3d prstMaterial="matte">
            <a:bevelT h="22225"/>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0000"/>
                <a:satMod val="155000"/>
              </a:schemeClr>
            </a:gs>
            <a:gs pos="65000">
              <a:schemeClr val="phClr">
                <a:shade val="85000"/>
                <a:satMod val="155000"/>
              </a:schemeClr>
            </a:gs>
            <a:gs pos="100000">
              <a:schemeClr val="phClr">
                <a:shade val="95000"/>
                <a:satMod val="155000"/>
              </a:schemeClr>
            </a:gs>
          </a:gsLst>
          <a:lin ang="16200000" scaled="0"/>
        </a:gradFill>
      </a:fillStyleLst>
      <a:lnStyleLst>
        <a:ln w="6350" cap="rnd" cmpd="sng" algn="ctr">
          <a:solidFill>
            <a:schemeClr val="phClr">
              <a:shade val="95000"/>
              <a:satMod val="105000"/>
            </a:scheme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50800" algn="tl" rotWithShape="0">
              <a:srgbClr val="000000">
                <a:alpha val="64000"/>
              </a:srgbClr>
            </a:outerShdw>
          </a:effectLst>
        </a:effectStyle>
        <a:effectStyle>
          <a:effectLst>
            <a:outerShdw blurRad="39000" dist="25400" dir="5400000">
              <a:srgbClr val="000000">
                <a:alpha val="35000"/>
              </a:srgbClr>
            </a:outerShdw>
          </a:effectLst>
        </a:effectStyle>
        <a:effectStyle>
          <a:effectLst>
            <a:outerShdw blurRad="39000" dist="25400" dir="5400000">
              <a:srgbClr val="000000">
                <a:alpha val="35000"/>
              </a:srgbClr>
            </a:outerShdw>
          </a:effectLst>
          <a:scene3d>
            <a:camera prst="orthographicFront" fov="0">
              <a:rot lat="0" lon="0" rev="0"/>
            </a:camera>
            <a:lightRig rig="threePt" dir="t">
              <a:rot lat="0" lon="0" rev="0"/>
            </a:lightRig>
          </a:scene3d>
          <a:sp3d prstMaterial="matte">
            <a:bevelT h="22225"/>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0786968D-2444-471C-AECA-70E1FE94FC8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Retrospect</Template>
  <TotalTime>0</TotalTime>
  <Words>649</Words>
  <Application>Microsoft Office PowerPoint</Application>
  <PresentationFormat>On-screen Show (4:3)</PresentationFormat>
  <Paragraphs>55</Paragraphs>
  <Slides>9</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Calibri</vt:lpstr>
      <vt:lpstr>Calibri Light</vt:lpstr>
      <vt:lpstr>Wingdings</vt:lpstr>
      <vt:lpstr>Retrospect</vt:lpstr>
      <vt:lpstr>SIGNALING AND FLAGGING </vt:lpstr>
      <vt:lpstr>SIGNALING ACCORDING TO OSHA</vt:lpstr>
      <vt:lpstr>SIGNALING CONTINUED</vt:lpstr>
      <vt:lpstr>SIGNALING CONTINUED</vt:lpstr>
      <vt:lpstr>SINGALING CONTINUED</vt:lpstr>
      <vt:lpstr>SIGNALING CONTINUED</vt:lpstr>
      <vt:lpstr>SIGNALING CONTINUED</vt:lpstr>
      <vt:lpstr>TAKE THE TEST AND  THANK YOU!</vt:lpstr>
      <vt:lpstr>End of quiz</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
  <cp:revision>1</cp:revision>
  <dcterms:created xsi:type="dcterms:W3CDTF">2017-04-19T16:47:37Z</dcterms:created>
  <dcterms:modified xsi:type="dcterms:W3CDTF">2017-07-27T17:47:18Z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TC101659539990</vt:lpwstr>
  </property>
</Properties>
</file>